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embedTrueTypeFonts="1" saveSubsetFonts="1">
  <p:sldMasterIdLst>
    <p:sldMasterId id="2147483648" r:id="rId1"/>
  </p:sldMasterIdLst>
  <p:notesMasterIdLst>
    <p:notesMasterId r:id="rId40"/>
  </p:notesMasterIdLst>
  <p:sldIdLst>
    <p:sldId id="662" r:id="rId2"/>
    <p:sldId id="10228" r:id="rId3"/>
    <p:sldId id="678" r:id="rId4"/>
    <p:sldId id="10226" r:id="rId5"/>
    <p:sldId id="10173" r:id="rId6"/>
    <p:sldId id="10227" r:id="rId7"/>
    <p:sldId id="10174" r:id="rId8"/>
    <p:sldId id="10178" r:id="rId9"/>
    <p:sldId id="684" r:id="rId10"/>
    <p:sldId id="10171" r:id="rId11"/>
    <p:sldId id="657" r:id="rId12"/>
    <p:sldId id="671" r:id="rId13"/>
    <p:sldId id="666" r:id="rId14"/>
    <p:sldId id="672" r:id="rId15"/>
    <p:sldId id="665" r:id="rId16"/>
    <p:sldId id="10172" r:id="rId17"/>
    <p:sldId id="677" r:id="rId18"/>
    <p:sldId id="676" r:id="rId19"/>
    <p:sldId id="727" r:id="rId20"/>
    <p:sldId id="728" r:id="rId21"/>
    <p:sldId id="806" r:id="rId22"/>
    <p:sldId id="729" r:id="rId23"/>
    <p:sldId id="809" r:id="rId24"/>
    <p:sldId id="807" r:id="rId25"/>
    <p:sldId id="808" r:id="rId26"/>
    <p:sldId id="810" r:id="rId27"/>
    <p:sldId id="811" r:id="rId28"/>
    <p:sldId id="791" r:id="rId29"/>
    <p:sldId id="10231" r:id="rId30"/>
    <p:sldId id="10229" r:id="rId31"/>
    <p:sldId id="10177" r:id="rId32"/>
    <p:sldId id="10186" r:id="rId33"/>
    <p:sldId id="10185" r:id="rId34"/>
    <p:sldId id="10187" r:id="rId35"/>
    <p:sldId id="10190" r:id="rId36"/>
    <p:sldId id="10191" r:id="rId37"/>
    <p:sldId id="10230" r:id="rId38"/>
    <p:sldId id="419" r:id="rId39"/>
  </p:sldIdLst>
  <p:sldSz cx="12192000" cy="6858000"/>
  <p:notesSz cx="6858000" cy="9144000"/>
  <p:embeddedFontLst>
    <p:embeddedFont>
      <p:font typeface="Abadi" panose="020B0604020104020204" pitchFamily="34" charset="0"/>
      <p:regular r:id="rId41"/>
    </p:embeddedFont>
    <p:embeddedFont>
      <p:font typeface="Arial Unicode MS" panose="020B0604020202020204" pitchFamily="50" charset="-127"/>
      <p:regular r:id="rId42"/>
    </p:embeddedFont>
    <p:embeddedFont>
      <p:font typeface="Consolas" panose="020B0609020204030204" pitchFamily="49" charset="0"/>
      <p:regular r:id="rId43"/>
      <p:bold r:id="rId44"/>
      <p:italic r:id="rId45"/>
      <p:boldItalic r:id="rId46"/>
    </p:embeddedFont>
    <p:embeddedFont>
      <p:font typeface="KT서체 Bold" panose="020B0600000101010101" pitchFamily="50" charset="-127"/>
      <p:bold r:id="rId47"/>
    </p:embeddedFont>
    <p:embeddedFont>
      <p:font typeface="KT서체 Medium" panose="020B0600000101010101" pitchFamily="50" charset="-127"/>
      <p:regular r:id="rId48"/>
    </p:embeddedFont>
    <p:embeddedFont>
      <p:font typeface="나눔바른고딕" panose="020B0603020101020101" pitchFamily="50" charset="-127"/>
      <p:regular r:id="rId49"/>
      <p:bold r:id="rId50"/>
    </p:embeddedFont>
    <p:embeddedFont>
      <p:font typeface="나눔스퀘어" panose="020B0600000101010101" pitchFamily="50" charset="-127"/>
      <p:regular r:id="rId51"/>
    </p:embeddedFont>
    <p:embeddedFont>
      <p:font typeface="나눔스퀘어_ac Bold" panose="020B0600000101010101" pitchFamily="50" charset="-127"/>
      <p:bold r:id="rId52"/>
    </p:embeddedFont>
    <p:embeddedFont>
      <p:font typeface="맑은 고딕" panose="020B0503020000020004" pitchFamily="50" charset="-127"/>
      <p:regular r:id="rId53"/>
      <p:bold r:id="rId5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568D2"/>
    <a:srgbClr val="FF6600"/>
    <a:srgbClr val="FF3300"/>
    <a:srgbClr val="0000CC"/>
    <a:srgbClr val="99CCFF"/>
    <a:srgbClr val="00FF00"/>
    <a:srgbClr val="99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994" autoAdjust="0"/>
    <p:restoredTop sz="95799" autoAdjust="0"/>
  </p:normalViewPr>
  <p:slideViewPr>
    <p:cSldViewPr snapToGrid="0">
      <p:cViewPr varScale="1">
        <p:scale>
          <a:sx n="109" d="100"/>
          <a:sy n="109" d="100"/>
        </p:scale>
        <p:origin x="990" y="1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7" d="100"/>
          <a:sy n="67" d="100"/>
        </p:scale>
        <p:origin x="-2962" y="-77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2.fntdata"/><Relationship Id="rId47" Type="http://schemas.openxmlformats.org/officeDocument/2006/relationships/font" Target="fonts/font7.fntdata"/><Relationship Id="rId50" Type="http://schemas.openxmlformats.org/officeDocument/2006/relationships/font" Target="fonts/font10.fntdata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font" Target="fonts/font5.fntdata"/><Relationship Id="rId53" Type="http://schemas.openxmlformats.org/officeDocument/2006/relationships/font" Target="fonts/font13.fntdata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3.fntdata"/><Relationship Id="rId48" Type="http://schemas.openxmlformats.org/officeDocument/2006/relationships/font" Target="fonts/font8.fntdata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1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6.fntdata"/><Relationship Id="rId20" Type="http://schemas.openxmlformats.org/officeDocument/2006/relationships/slide" Target="slides/slide19.xml"/><Relationship Id="rId41" Type="http://schemas.openxmlformats.org/officeDocument/2006/relationships/font" Target="fonts/font1.fntdata"/><Relationship Id="rId54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9.fntdata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4.fntdata"/><Relationship Id="rId52" Type="http://schemas.openxmlformats.org/officeDocument/2006/relationships/font" Target="fonts/font1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8803A3-9902-44FF-ADD6-8AEB792AC1C0}" type="datetimeFigureOut">
              <a:rPr lang="ko-KR" altLang="en-US" smtClean="0"/>
              <a:t>2024-03-15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951C2C-5921-428F-926F-A5EF1D9B1F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71401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다음으로 </a:t>
            </a:r>
            <a:r>
              <a:rPr lang="ko-KR" altLang="en-US" dirty="0" err="1"/>
              <a:t>하둡</a:t>
            </a:r>
            <a:r>
              <a:rPr lang="ko-KR" altLang="en-US" dirty="0"/>
              <a:t> 설치를 같이 해 보겠습니다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새로운  기술을 제대로 이해하는 방법은</a:t>
            </a:r>
            <a:endParaRPr lang="en-US" altLang="ko-KR" dirty="0"/>
          </a:p>
          <a:p>
            <a:r>
              <a:rPr lang="ko-KR" altLang="en-US" dirty="0"/>
              <a:t>직접 사용해 보는 것이 최고라고 생각합니다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또는</a:t>
            </a:r>
            <a:r>
              <a:rPr lang="en-US" altLang="ko-KR" dirty="0"/>
              <a:t>,</a:t>
            </a:r>
            <a:r>
              <a:rPr lang="en-US" altLang="ko-KR" baseline="0" dirty="0"/>
              <a:t> </a:t>
            </a:r>
            <a:r>
              <a:rPr lang="ko-KR" altLang="en-US" baseline="0" dirty="0"/>
              <a:t>사용하는 것을 살펴 보는 것도 좋은 방법 중 하나입니다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951C2C-5921-428F-926F-A5EF1D9B1FF3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81017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9575" y="1233488"/>
            <a:ext cx="5916613" cy="3328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73100" y="4748213"/>
            <a:ext cx="5389563" cy="3884612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392431-726E-41F9-9FB4-D07F7B198F86}" type="slidenum">
              <a:rPr lang="ko-KR" altLang="en-US" smtClean="0">
                <a:solidFill>
                  <a:prstClr val="black"/>
                </a:solidFill>
              </a:rPr>
              <a:pPr/>
              <a:t>10</a:t>
            </a:fld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48570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9575" y="1233488"/>
            <a:ext cx="5916613" cy="3328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73100" y="4748213"/>
            <a:ext cx="5389563" cy="3884612"/>
          </a:xfrm>
          <a:prstGeom prst="rect">
            <a:avLst/>
          </a:prstGeom>
        </p:spPr>
        <p:txBody>
          <a:bodyPr/>
          <a:lstStyle/>
          <a:p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파이썬에서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가상 환경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(virtual environment)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은 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하나의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PC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에서 프로젝트 별로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독룁된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파이썬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실행 환경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(runtime/interpreter)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사용할 수 있도록 해줍니다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가상 환경을 사용하지 않으면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PC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내의 모든 프로젝트에서 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운영체제에 설치된 하나의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파이썬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런타임을 사용하게 되고 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동일한 위치에 외부 패키지를 설치하고 서로 공유하게 됩니다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이럴 경우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하나의 프로젝트에서 설치한 패키지의 버전이 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다른 프로젝트에서 설치한 동일 패키지의 다른 버전과 충돌을 일으킬 소지가 생기기 때문에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프로젝트 별로 독립된 가상 환경을 구성하여 사용하는 것이 권장됩니다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392431-726E-41F9-9FB4-D07F7B198F86}" type="slidenum">
              <a:rPr lang="ko-KR" altLang="en-US" smtClean="0">
                <a:solidFill>
                  <a:prstClr val="black"/>
                </a:solidFill>
              </a:rPr>
              <a:pPr/>
              <a:t>11</a:t>
            </a:fld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48570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9575" y="1233488"/>
            <a:ext cx="5916613" cy="3328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73100" y="4748213"/>
            <a:ext cx="5389563" cy="3884612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아나콘다도 설치해</a:t>
            </a:r>
            <a:r>
              <a:rPr lang="ko-KR" altLang="en-US" baseline="0" dirty="0"/>
              <a:t> 보겠습니다</a:t>
            </a:r>
            <a:r>
              <a:rPr lang="en-US" altLang="ko-KR" baseline="0" dirty="0"/>
              <a:t>.  </a:t>
            </a:r>
          </a:p>
          <a:p>
            <a:r>
              <a:rPr lang="ko-KR" altLang="en-US" baseline="0" dirty="0"/>
              <a:t>아나콘다는 용량이 커서 시간이 조금 걸립니다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392431-726E-41F9-9FB4-D07F7B198F86}" type="slidenum">
              <a:rPr lang="ko-KR" altLang="en-US" smtClean="0">
                <a:solidFill>
                  <a:prstClr val="black"/>
                </a:solidFill>
              </a:rPr>
              <a:pPr/>
              <a:t>12</a:t>
            </a:fld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48570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9575" y="1233488"/>
            <a:ext cx="5916613" cy="3328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73100" y="4748213"/>
            <a:ext cx="5389563" cy="3884612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392431-726E-41F9-9FB4-D07F7B198F86}" type="slidenum">
              <a:rPr lang="ko-KR" altLang="en-US" smtClean="0">
                <a:solidFill>
                  <a:prstClr val="black"/>
                </a:solidFill>
              </a:rPr>
              <a:pPr/>
              <a:t>13</a:t>
            </a:fld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48570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9575" y="1233488"/>
            <a:ext cx="5916613" cy="3328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73100" y="4748213"/>
            <a:ext cx="5389563" cy="3884612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392431-726E-41F9-9FB4-D07F7B198F86}" type="slidenum">
              <a:rPr lang="ko-KR" altLang="en-US" smtClean="0">
                <a:solidFill>
                  <a:prstClr val="black"/>
                </a:solidFill>
              </a:rPr>
              <a:pPr/>
              <a:t>14</a:t>
            </a:fld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48570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D47A3B-C9E4-E411-660E-93BAB38FF7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CA6741C-E414-257B-8187-202E5C7BA2C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09575" y="1233488"/>
            <a:ext cx="5916613" cy="3328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F503DD2-4AA0-8B2F-320D-F7B09A753A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3100" y="4748213"/>
            <a:ext cx="5389563" cy="3884612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873E175-59D1-DD10-8E69-366F3565A6C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392431-726E-41F9-9FB4-D07F7B198F86}" type="slidenum">
              <a:rPr lang="ko-KR" altLang="en-US" smtClean="0">
                <a:solidFill>
                  <a:prstClr val="black"/>
                </a:solidFill>
              </a:rPr>
              <a:pPr/>
              <a:t>15</a:t>
            </a:fld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19892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7988" y="1233488"/>
            <a:ext cx="5919787" cy="3328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73102" y="4748215"/>
            <a:ext cx="5389563" cy="3884612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그럼</a:t>
            </a:r>
            <a:r>
              <a:rPr lang="en-US" altLang="ko-KR" dirty="0"/>
              <a:t>, </a:t>
            </a:r>
            <a:r>
              <a:rPr lang="ko-KR" altLang="en-US" dirty="0" err="1"/>
              <a:t>파이썬</a:t>
            </a:r>
            <a:r>
              <a:rPr lang="ko-KR" altLang="en-US" dirty="0"/>
              <a:t> 기초입니다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392431-726E-41F9-9FB4-D07F7B198F86}" type="slidenum">
              <a:rPr lang="ko-KR" altLang="en-US" smtClean="0">
                <a:solidFill>
                  <a:prstClr val="black"/>
                </a:solidFill>
              </a:rPr>
              <a:pPr/>
              <a:t>16</a:t>
            </a:fld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485704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7988" y="1233488"/>
            <a:ext cx="5919787" cy="3328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73102" y="4748215"/>
            <a:ext cx="5389563" cy="3884612"/>
          </a:xfrm>
          <a:prstGeom prst="rect">
            <a:avLst/>
          </a:prstGeom>
        </p:spPr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392431-726E-41F9-9FB4-D07F7B198F86}" type="slidenum">
              <a:rPr lang="ko-KR" altLang="en-US" smtClean="0">
                <a:solidFill>
                  <a:prstClr val="black"/>
                </a:solidFill>
              </a:rPr>
              <a:pPr/>
              <a:t>17</a:t>
            </a:fld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48570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다음으로 </a:t>
            </a:r>
            <a:r>
              <a:rPr lang="ko-KR" altLang="en-US" dirty="0" err="1"/>
              <a:t>하둡</a:t>
            </a:r>
            <a:r>
              <a:rPr lang="ko-KR" altLang="en-US" dirty="0"/>
              <a:t> 설치를 같이 해 보겠습니다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새로운  기술을 제대로 이해하는 방법은</a:t>
            </a:r>
            <a:endParaRPr lang="en-US" altLang="ko-KR" dirty="0"/>
          </a:p>
          <a:p>
            <a:r>
              <a:rPr lang="ko-KR" altLang="en-US" dirty="0"/>
              <a:t>직접 사용해 보는 것이 최고라고 생각합니다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또는</a:t>
            </a:r>
            <a:r>
              <a:rPr lang="en-US" altLang="ko-KR" dirty="0"/>
              <a:t>,</a:t>
            </a:r>
            <a:r>
              <a:rPr lang="en-US" altLang="ko-KR" baseline="0" dirty="0"/>
              <a:t> </a:t>
            </a:r>
            <a:r>
              <a:rPr lang="ko-KR" altLang="en-US" baseline="0" dirty="0"/>
              <a:t>사용하는 것을 살펴 보는 것도 좋은 방법 중 하나입니다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951C2C-5921-428F-926F-A5EF1D9B1FF3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49620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빅데이터</a:t>
            </a:r>
            <a:r>
              <a:rPr lang="ko-KR" altLang="en-US" dirty="0"/>
              <a:t> 플랫폼</a:t>
            </a:r>
            <a:r>
              <a:rPr lang="en-US" altLang="ko-KR" dirty="0"/>
              <a:t>,</a:t>
            </a:r>
            <a:r>
              <a:rPr lang="en-US" altLang="ko-KR" baseline="0" dirty="0"/>
              <a:t> </a:t>
            </a:r>
            <a:r>
              <a:rPr lang="ko-KR" altLang="en-US" baseline="0" dirty="0"/>
              <a:t>분산시스템은 </a:t>
            </a:r>
            <a:endParaRPr lang="en-US" altLang="ko-KR" baseline="0" dirty="0"/>
          </a:p>
          <a:p>
            <a:r>
              <a:rPr lang="ko-KR" altLang="en-US" baseline="0" dirty="0" err="1"/>
              <a:t>리눅스</a:t>
            </a:r>
            <a:r>
              <a:rPr lang="ko-KR" altLang="en-US" baseline="0" dirty="0"/>
              <a:t> </a:t>
            </a:r>
            <a:r>
              <a:rPr lang="ko-KR" altLang="en-US" baseline="0" dirty="0" err="1"/>
              <a:t>머신에서</a:t>
            </a:r>
            <a:r>
              <a:rPr lang="ko-KR" altLang="en-US" dirty="0"/>
              <a:t> 동작하기 때문에</a:t>
            </a:r>
            <a:endParaRPr lang="en-US" altLang="ko-KR" dirty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먼저 </a:t>
            </a:r>
            <a:r>
              <a:rPr lang="en-US" altLang="ko-KR" sz="1200" dirty="0" err="1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VirtualBox</a:t>
            </a:r>
            <a:r>
              <a:rPr lang="ko-KR" altLang="en-US" sz="120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</a:t>
            </a:r>
            <a:r>
              <a:rPr lang="en-US" altLang="ko-KR" sz="120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설치하겠습니다</a:t>
            </a:r>
            <a:r>
              <a:rPr lang="en-US" altLang="ko-KR" sz="120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solidFill>
                <a:srgbClr val="00B0F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dirty="0">
                <a:solidFill>
                  <a:prstClr val="white"/>
                </a:solidFill>
              </a:rPr>
              <a:t>https://www.virtualbox.org/</a:t>
            </a:r>
            <a:r>
              <a:rPr lang="ko-KR" altLang="en-US" sz="1200" b="0" dirty="0">
                <a:solidFill>
                  <a:prstClr val="white"/>
                </a:solidFill>
              </a:rPr>
              <a:t>에 접속해서</a:t>
            </a:r>
            <a:endParaRPr lang="en-US" altLang="ko-KR" sz="1200" b="0" dirty="0">
              <a:solidFill>
                <a:prstClr val="white"/>
              </a:solidFill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dirty="0">
                <a:solidFill>
                  <a:prstClr val="white"/>
                </a:solidFill>
              </a:rPr>
              <a:t>개인의  </a:t>
            </a:r>
            <a:r>
              <a:rPr lang="en-US" altLang="ko-KR" sz="1200" b="0" dirty="0">
                <a:solidFill>
                  <a:prstClr val="white"/>
                </a:solidFill>
              </a:rPr>
              <a:t>OS</a:t>
            </a:r>
            <a:r>
              <a:rPr lang="ko-KR" altLang="en-US" sz="1200" b="0" dirty="0">
                <a:solidFill>
                  <a:prstClr val="white"/>
                </a:solidFill>
              </a:rPr>
              <a:t>에 맞는 버전을 다운로드 하여 설치를 하세요</a:t>
            </a:r>
            <a:r>
              <a:rPr lang="en-US" altLang="ko-KR" sz="1200" b="0" dirty="0">
                <a:solidFill>
                  <a:prstClr val="white"/>
                </a:solidFill>
              </a:rPr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 dirty="0">
              <a:solidFill>
                <a:prstClr val="white"/>
              </a:solidFill>
            </a:endParaRPr>
          </a:p>
          <a:p>
            <a:endParaRPr lang="en-US" altLang="ko-KR" b="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951C2C-5921-428F-926F-A5EF1D9B1FF3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42633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951C2C-5921-428F-926F-A5EF1D9B1FF3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38059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/>
              <a:t>설치방법 참고 </a:t>
            </a:r>
            <a:r>
              <a:rPr lang="en-US" altLang="ko-KR" baseline="0" dirty="0"/>
              <a:t>: https://zoosso.tistory.com/1214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951C2C-5921-428F-926F-A5EF1D9B1FF3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426337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951C2C-5921-428F-926F-A5EF1D9B1FF3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426337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951C2C-5921-428F-926F-A5EF1D9B1FF3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426337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951C2C-5921-428F-926F-A5EF1D9B1FF3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426337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951C2C-5921-428F-926F-A5EF1D9B1FF3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426337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951C2C-5921-428F-926F-A5EF1D9B1FF3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426337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951C2C-5921-428F-926F-A5EF1D9B1FF3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426337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951C2C-5921-428F-926F-A5EF1D9B1FF3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426337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1A0ACC-1FE7-C7C9-5B37-FF1559CD52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B6CA6D8-D0E2-5750-8851-7A37AC4B1A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09575" y="1233488"/>
            <a:ext cx="5916613" cy="3328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20E24A9-CFB0-7039-75C4-EDFF1023CF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3100" y="4748213"/>
            <a:ext cx="5389563" cy="3884612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A7FE411-DE14-D2E6-AE42-6ADD1DDB973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392431-726E-41F9-9FB4-D07F7B198F86}" type="slidenum">
              <a:rPr lang="ko-KR" altLang="en-US" smtClean="0">
                <a:solidFill>
                  <a:prstClr val="black"/>
                </a:solidFill>
              </a:rPr>
              <a:pPr/>
              <a:t>28</a:t>
            </a:fld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993874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951C2C-5921-428F-926F-A5EF1D9B1FF3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37313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9C71EA-4089-DFB9-DDF8-3E65FABC38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44FE9EB-935B-3A6D-7FE0-B6DFC8A798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07988" y="1233488"/>
            <a:ext cx="5919787" cy="3328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2F181BB-57F7-5C02-99CF-982069AB67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3102" y="4748215"/>
            <a:ext cx="5389563" cy="3884612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13716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BE7609E-3D09-0BC5-C24A-B73F06D3C78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392431-726E-41F9-9FB4-D07F7B198F86}" type="slidenum">
              <a:rPr lang="ko-KR" altLang="en-US" smtClean="0">
                <a:solidFill>
                  <a:prstClr val="black"/>
                </a:solidFill>
              </a:rPr>
              <a:pPr/>
              <a:t>3</a:t>
            </a:fld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3249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B12C30-6B9E-697D-20D9-E8AFA8E48D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A637999-1AFF-12EF-6713-C4E99AF591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09575" y="1233488"/>
            <a:ext cx="5916613" cy="3328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5254700-75DF-70E9-0C75-7711BD9AA3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3100" y="4748213"/>
            <a:ext cx="5389563" cy="3884612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31E6B4C-C89D-449A-92EA-2AB39354559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392431-726E-41F9-9FB4-D07F7B198F86}" type="slidenum">
              <a:rPr lang="ko-KR" altLang="en-US" smtClean="0">
                <a:solidFill>
                  <a:prstClr val="black"/>
                </a:solidFill>
              </a:rPr>
              <a:pPr/>
              <a:t>30</a:t>
            </a:fld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118608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CC92E0-9DAC-94DE-93C5-326B27B30C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7AFF870-2638-104C-600F-241E0F5EF97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09575" y="1233488"/>
            <a:ext cx="5916613" cy="3328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22D7F56-9DF3-4B5D-548F-3839493756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3100" y="4748213"/>
            <a:ext cx="5389563" cy="3884612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D69028E-A135-3077-041A-5460858030F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392431-726E-41F9-9FB4-D07F7B198F86}" type="slidenum">
              <a:rPr lang="ko-KR" altLang="en-US" smtClean="0">
                <a:solidFill>
                  <a:prstClr val="black"/>
                </a:solidFill>
              </a:rPr>
              <a:pPr/>
              <a:t>31</a:t>
            </a:fld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730548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71A568-98C6-D9EB-B10B-05C933AA81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9219F52-980B-BFF0-782A-E0DCC39A521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09575" y="1233488"/>
            <a:ext cx="5916613" cy="3328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54FA36F-E2B4-B4F7-2769-AC46F77655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3100" y="4748213"/>
            <a:ext cx="5389563" cy="3884612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2B28A33-642C-A3B6-9B43-A6AABC5A844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392431-726E-41F9-9FB4-D07F7B198F86}" type="slidenum">
              <a:rPr lang="ko-KR" altLang="en-US" smtClean="0">
                <a:solidFill>
                  <a:prstClr val="black"/>
                </a:solidFill>
              </a:rPr>
              <a:pPr/>
              <a:t>32</a:t>
            </a:fld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410342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61A320-C557-DE78-B118-59B49B4037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B8BDD5F-44D9-5315-D6F3-2AD81983C6C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09575" y="1233488"/>
            <a:ext cx="5916613" cy="3328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2000C07-CB4F-C3EC-4EDE-9D127E81CA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3100" y="4748213"/>
            <a:ext cx="5389563" cy="3884612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82B2E60-DD85-19EF-FF41-C710C618A89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392431-726E-41F9-9FB4-D07F7B198F86}" type="slidenum">
              <a:rPr lang="ko-KR" altLang="en-US" smtClean="0">
                <a:solidFill>
                  <a:prstClr val="black"/>
                </a:solidFill>
              </a:rPr>
              <a:pPr/>
              <a:t>33</a:t>
            </a:fld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268937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6EB053-D63C-D153-9E57-FF15431973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22045F7-93A2-4981-63AA-1FFAB15A7D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09575" y="1233488"/>
            <a:ext cx="5916613" cy="3328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6AD7BE4-4BDE-E86B-1CCE-90B5367369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3100" y="4748213"/>
            <a:ext cx="5389563" cy="3884612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6E8890D-5F83-3A0B-8D12-8F84DBC84C1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392431-726E-41F9-9FB4-D07F7B198F86}" type="slidenum">
              <a:rPr lang="ko-KR" altLang="en-US" smtClean="0">
                <a:solidFill>
                  <a:prstClr val="black"/>
                </a:solidFill>
              </a:rPr>
              <a:pPr/>
              <a:t>34</a:t>
            </a:fld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815197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D43CE3-B669-B297-2CE5-7627AE6751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2118268-0C97-32AC-C8D3-6CC3BD793F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09575" y="1233488"/>
            <a:ext cx="5916613" cy="3328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386B478-606B-6D11-52BD-D296101A53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3100" y="4748213"/>
            <a:ext cx="5389563" cy="3884612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74468B9-0B3C-65D2-F7A0-E69C892DE59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392431-726E-41F9-9FB4-D07F7B198F86}" type="slidenum">
              <a:rPr lang="ko-KR" altLang="en-US" smtClean="0">
                <a:solidFill>
                  <a:prstClr val="black"/>
                </a:solidFill>
              </a:rPr>
              <a:pPr/>
              <a:t>35</a:t>
            </a:fld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012227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1A0ACC-1FE7-C7C9-5B37-FF1559CD52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B6CA6D8-D0E2-5750-8851-7A37AC4B1A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09575" y="1233488"/>
            <a:ext cx="5916613" cy="3328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20E24A9-CFB0-7039-75C4-EDFF1023CF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3100" y="4748213"/>
            <a:ext cx="5389563" cy="3884612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A7FE411-DE14-D2E6-AE42-6ADD1DDB973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392431-726E-41F9-9FB4-D07F7B198F86}" type="slidenum">
              <a:rPr lang="ko-KR" altLang="en-US" smtClean="0">
                <a:solidFill>
                  <a:prstClr val="black"/>
                </a:solidFill>
              </a:rPr>
              <a:pPr/>
              <a:t>36</a:t>
            </a:fld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29529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C345A6-38A6-E0F5-735E-27CF01256F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9DE851E-6481-33E9-440F-ED7FE849BA0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E9CFC7C-945B-B6BB-3DA0-10FF484442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D04C30D-9DF3-B318-C568-667BBD6D065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951C2C-5921-428F-926F-A5EF1D9B1FF3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81689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5186BB-D300-725A-18DC-F19ECCA821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CBBF7E5-D7D1-B218-3FDF-C405950368E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2190028-556E-2381-1900-50122615B5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aseline="0" dirty="0"/>
              <a:t>https://medium.com/@aiphile/9-useful-python-extensions-for-visual-studio-code-bf749d809855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AC4C3F1-B6F1-E545-D649-C530F0BB508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951C2C-5921-428F-926F-A5EF1D9B1FF3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14165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18C082-50E6-1908-ABAD-BF8C0A1DE0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CFBAADF-8F2C-3C3B-610E-72EDF47453D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50D02D7-EAB8-C4C8-1026-1D7C4882CC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0310970-03F7-5E32-F7A6-4C22506565E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951C2C-5921-428F-926F-A5EF1D9B1FF3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23182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8FA5FA-E6C9-A1DD-19CA-D7B158C6B8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94BED0B-9E8A-DB2E-21BC-D1519C536B4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09575" y="1233488"/>
            <a:ext cx="5916613" cy="3328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8368388-53BF-E3CB-B7FC-71DC22A5D2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3100" y="4748213"/>
            <a:ext cx="5389563" cy="3884612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A1D2C47-B695-D144-14D9-E6828282FED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392431-726E-41F9-9FB4-D07F7B198F86}" type="slidenum">
              <a:rPr lang="ko-KR" altLang="en-US" smtClean="0">
                <a:solidFill>
                  <a:prstClr val="black"/>
                </a:solidFill>
              </a:rPr>
              <a:pPr/>
              <a:t>7</a:t>
            </a:fld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64035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7988" y="1233488"/>
            <a:ext cx="5919787" cy="3328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73102" y="4748215"/>
            <a:ext cx="5389563" cy="3884612"/>
          </a:xfrm>
          <a:prstGeom prst="rect">
            <a:avLst/>
          </a:prstGeom>
        </p:spPr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392431-726E-41F9-9FB4-D07F7B198F86}" type="slidenum">
              <a:rPr lang="ko-KR" altLang="en-US" smtClean="0">
                <a:solidFill>
                  <a:prstClr val="black"/>
                </a:solidFill>
              </a:rPr>
              <a:pPr/>
              <a:t>8</a:t>
            </a:fld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48570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9A84FD-0D9A-1476-A859-AE41D9979E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0BC0067-D278-98B5-7090-B27B7143DB0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09575" y="1233488"/>
            <a:ext cx="5916613" cy="3328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3FE3046-88AF-1B83-E9B1-C0E6027A2B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3100" y="4748213"/>
            <a:ext cx="5389563" cy="3884612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69D02A6-9570-1310-4555-D67C6FEA71A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392431-726E-41F9-9FB4-D07F7B198F86}" type="slidenum">
              <a:rPr lang="ko-KR" altLang="en-US" smtClean="0">
                <a:solidFill>
                  <a:prstClr val="black"/>
                </a:solidFill>
              </a:rPr>
              <a:pPr/>
              <a:t>9</a:t>
            </a:fld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21794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DA07C5D-CE32-4D82-8817-59217EA78E9D}" type="datetimeFigureOut">
              <a:rPr lang="ko-KR" altLang="en-US" smtClean="0"/>
              <a:t>2024-03-15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587451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E6AE1E5-AE5D-4EB0-A277-181CB2E91725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01601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DA07C5D-CE32-4D82-8817-59217EA78E9D}" type="datetimeFigureOut">
              <a:rPr lang="ko-KR" altLang="en-US" smtClean="0"/>
              <a:t>2024-03-15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E6AE1E5-AE5D-4EB0-A277-181CB2E917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03014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A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55382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DA07C5D-CE32-4D82-8817-59217EA78E9D}" type="datetimeFigureOut">
              <a:rPr lang="ko-KR" altLang="en-US" smtClean="0"/>
              <a:t>2024-03-15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E6AE1E5-AE5D-4EB0-A277-181CB2E917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90854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DA07C5D-CE32-4D82-8817-59217EA78E9D}" type="datetimeFigureOut">
              <a:rPr lang="ko-KR" altLang="en-US" smtClean="0"/>
              <a:t>2024-03-15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E6AE1E5-AE5D-4EB0-A277-181CB2E917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2791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DA07C5D-CE32-4D82-8817-59217EA78E9D}" type="datetimeFigureOut">
              <a:rPr lang="ko-KR" altLang="en-US" smtClean="0"/>
              <a:t>2024-03-15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E6AE1E5-AE5D-4EB0-A277-181CB2E917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21735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DA07C5D-CE32-4D82-8817-59217EA78E9D}" type="datetimeFigureOut">
              <a:rPr lang="ko-KR" altLang="en-US" smtClean="0"/>
              <a:t>2024-03-15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E6AE1E5-AE5D-4EB0-A277-181CB2E917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59171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DA07C5D-CE32-4D82-8817-59217EA78E9D}" type="datetimeFigureOut">
              <a:rPr lang="ko-KR" altLang="en-US" smtClean="0"/>
              <a:t>2024-03-15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E6AE1E5-AE5D-4EB0-A277-181CB2E917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0674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2">
            <a:extLst>
              <a:ext uri="{FF2B5EF4-FFF2-40B4-BE49-F238E27FC236}">
                <a16:creationId xmlns:a16="http://schemas.microsoft.com/office/drawing/2014/main" id="{A233F19E-A41D-448F-A4F6-0EA02A03C945}"/>
              </a:ext>
            </a:extLst>
          </p:cNvPr>
          <p:cNvSpPr/>
          <p:nvPr userDrawn="1"/>
        </p:nvSpPr>
        <p:spPr>
          <a:xfrm>
            <a:off x="11571169" y="6483346"/>
            <a:ext cx="35394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fld id="{88B3AE5A-10BA-4173-8E7E-D8F2BB88D393}" type="slidenum">
              <a:rPr kumimoji="1" lang="en-US" altLang="ko-KR" sz="1200" spc="-60">
                <a:solidFill>
                  <a:srgbClr val="4C4C4E"/>
                </a:solidFill>
                <a:latin typeface="+mn-ea"/>
                <a:cs typeface="굴림" pitchFamily="50" charset="-127"/>
              </a:rPr>
              <a:pPr algn="ctr"/>
              <a:t>‹#›</a:t>
            </a:fld>
            <a:endParaRPr lang="en-US" sz="1200" dirty="0">
              <a:solidFill>
                <a:srgbClr val="4C4C4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95366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DA07C5D-CE32-4D82-8817-59217EA78E9D}" type="datetimeFigureOut">
              <a:rPr lang="ko-KR" altLang="en-US" smtClean="0"/>
              <a:t>2024-03-15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E6AE1E5-AE5D-4EB0-A277-181CB2E917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35115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DA07C5D-CE32-4D82-8817-59217EA78E9D}" type="datetimeFigureOut">
              <a:rPr lang="ko-KR" altLang="en-US" smtClean="0"/>
              <a:t>2024-03-15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E6AE1E5-AE5D-4EB0-A277-181CB2E917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22096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05484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7" r:id="rId8"/>
    <p:sldLayoutId id="2147483658" r:id="rId9"/>
    <p:sldLayoutId id="2147483659" r:id="rId10"/>
    <p:sldLayoutId id="2147483673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python.org/ftp/python/3.11.8/python-3.11.8.exe" TargetMode="External"/><Relationship Id="rId13" Type="http://schemas.openxmlformats.org/officeDocument/2006/relationships/image" Target="../media/image28.png"/><Relationship Id="rId3" Type="http://schemas.openxmlformats.org/officeDocument/2006/relationships/hyperlink" Target="https://www.python.org/downloads/windows/" TargetMode="External"/><Relationship Id="rId7" Type="http://schemas.openxmlformats.org/officeDocument/2006/relationships/hyperlink" Target="https://www.python.org/ftp/python/3.11.8/python-3.11.8-embed-arm64.zip" TargetMode="External"/><Relationship Id="rId12" Type="http://schemas.openxmlformats.org/officeDocument/2006/relationships/hyperlink" Target="https://www.python.org/ftp/python/3.11.8/python-3.11.8-macos11.pkg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python.org/ftp/python/3.11.8/python-3.11.8-embed-amd64.zip" TargetMode="External"/><Relationship Id="rId11" Type="http://schemas.openxmlformats.org/officeDocument/2006/relationships/hyperlink" Target="https://www.python.org/downloads/macos/" TargetMode="External"/><Relationship Id="rId5" Type="http://schemas.openxmlformats.org/officeDocument/2006/relationships/hyperlink" Target="https://www.python.org/ftp/python/3.11.8/python-3.11.8-embed-win32.zip" TargetMode="External"/><Relationship Id="rId10" Type="http://schemas.openxmlformats.org/officeDocument/2006/relationships/hyperlink" Target="https://www.python.org/ftp/python/3.11.8/python-3.11.8-arm64.exe" TargetMode="External"/><Relationship Id="rId4" Type="http://schemas.openxmlformats.org/officeDocument/2006/relationships/hyperlink" Target="https://www.python.org/downloads/release/python-3118/" TargetMode="External"/><Relationship Id="rId9" Type="http://schemas.openxmlformats.org/officeDocument/2006/relationships/hyperlink" Target="https://www.python.org/ftp/python/3.11.8/python-3.11.8-amd64.exe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naconda.com/download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colab.research.google.com/" TargetMode="Externa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blog.google/technology/developers/google-colab-ai-coding-features/" TargetMode="External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code.visualstudio.com/" TargetMode="External"/><Relationship Id="rId3" Type="http://schemas.openxmlformats.org/officeDocument/2006/relationships/image" Target="../media/image40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.png"/><Relationship Id="rId4" Type="http://schemas.openxmlformats.org/officeDocument/2006/relationships/hyperlink" Target="https://jupyter.org/" TargetMode="External"/><Relationship Id="rId9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3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hyperlink" Target="https://www.virtualbox.org/" TargetMode="External"/><Relationship Id="rId4" Type="http://schemas.openxmlformats.org/officeDocument/2006/relationships/image" Target="../media/image4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9.png"/><Relationship Id="rId4" Type="http://schemas.openxmlformats.org/officeDocument/2006/relationships/hyperlink" Target="https://ubuntu.com/desktop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7.png"/><Relationship Id="rId18" Type="http://schemas.openxmlformats.org/officeDocument/2006/relationships/image" Target="../media/image10.png"/><Relationship Id="rId3" Type="http://schemas.openxmlformats.org/officeDocument/2006/relationships/hyperlink" Target="https://www.sublimetext.com/" TargetMode="External"/><Relationship Id="rId21" Type="http://schemas.openxmlformats.org/officeDocument/2006/relationships/hyperlink" Target="https://github.com/FlowiseAI/Flowise" TargetMode="External"/><Relationship Id="rId7" Type="http://schemas.openxmlformats.org/officeDocument/2006/relationships/hyperlink" Target="https://jupyter.org/" TargetMode="External"/><Relationship Id="rId12" Type="http://schemas.openxmlformats.org/officeDocument/2006/relationships/image" Target="../media/image6.png"/><Relationship Id="rId17" Type="http://schemas.openxmlformats.org/officeDocument/2006/relationships/hyperlink" Target="https://www.deepl.com/app/thanks?os=windows" TargetMode="External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9.png"/><Relationship Id="rId20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hyperlink" Target="https://www.kaggle.com/" TargetMode="External"/><Relationship Id="rId24" Type="http://schemas.openxmlformats.org/officeDocument/2006/relationships/image" Target="../media/image13.png"/><Relationship Id="rId5" Type="http://schemas.openxmlformats.org/officeDocument/2006/relationships/hyperlink" Target="https://code.visualstudio.com/" TargetMode="External"/><Relationship Id="rId15" Type="http://schemas.openxmlformats.org/officeDocument/2006/relationships/hyperlink" Target="https://www.deepl.com/ko/app/" TargetMode="External"/><Relationship Id="rId23" Type="http://schemas.openxmlformats.org/officeDocument/2006/relationships/hyperlink" Target="https://nodejs.org/en/download" TargetMode="External"/><Relationship Id="rId10" Type="http://schemas.openxmlformats.org/officeDocument/2006/relationships/hyperlink" Target="https://colab.research.google.com/" TargetMode="External"/><Relationship Id="rId19" Type="http://schemas.openxmlformats.org/officeDocument/2006/relationships/hyperlink" Target="https://www.deepl.com/app/thanks?os=macOS" TargetMode="External"/><Relationship Id="rId4" Type="http://schemas.openxmlformats.org/officeDocument/2006/relationships/image" Target="../media/image2.png"/><Relationship Id="rId9" Type="http://schemas.openxmlformats.org/officeDocument/2006/relationships/image" Target="../media/image5.png"/><Relationship Id="rId14" Type="http://schemas.openxmlformats.org/officeDocument/2006/relationships/image" Target="../media/image8.png"/><Relationship Id="rId22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7" Type="http://schemas.openxmlformats.org/officeDocument/2006/relationships/hyperlink" Target="https://code.visualstudio.com/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8.png"/><Relationship Id="rId4" Type="http://schemas.openxmlformats.org/officeDocument/2006/relationships/hyperlink" Target="https://us-east-1.console.aws.amazon.com/iam/home?region=us-east-1#/policies/details/arn%3Aaws%3Aiam%3A%3Aaws%3Apolicy%2FAdministratorAccess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ap-northeast-2.console.aws.amazon.com/ec2/home?region=ap-northeast-2#Instances:" TargetMode="External"/><Relationship Id="rId4" Type="http://schemas.openxmlformats.org/officeDocument/2006/relationships/hyperlink" Target="https://ap-northeast-2.console.aws.amazon.com/ec2/home?region=ap-northeast-2#Home: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lowiseAI/Flowise" TargetMode="External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localhost:3000/" TargetMode="External"/><Relationship Id="rId5" Type="http://schemas.openxmlformats.org/officeDocument/2006/relationships/hyperlink" Target="https://nodejs.org/en/download" TargetMode="External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hyperlink" Target="https://code.visualstudio.com/" TargetMode="External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code.visualstudio.com/docs/editor/emmet" TargetMode="External"/><Relationship Id="rId5" Type="http://schemas.openxmlformats.org/officeDocument/2006/relationships/hyperlink" Target="https://code.visualstudio.com/docs/editor/intellisense" TargetMode="External"/><Relationship Id="rId4" Type="http://schemas.openxmlformats.org/officeDocument/2006/relationships/image" Target="../media/image22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jpeg"/><Relationship Id="rId5" Type="http://schemas.openxmlformats.org/officeDocument/2006/relationships/hyperlink" Target="https://datasciencedojo.com/blog/python-libraries-for-generative-ai/" TargetMode="External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2902050-55A8-73D6-5BE7-03B43A824B37}"/>
              </a:ext>
            </a:extLst>
          </p:cNvPr>
          <p:cNvSpPr txBox="1"/>
          <p:nvPr/>
        </p:nvSpPr>
        <p:spPr>
          <a:xfrm>
            <a:off x="11087510" y="6507194"/>
            <a:ext cx="641201" cy="246221"/>
          </a:xfrm>
          <a:prstGeom prst="rect">
            <a:avLst/>
          </a:prstGeom>
          <a:noFill/>
          <a:ln w="3175">
            <a:noFill/>
          </a:ln>
          <a:effectLst/>
        </p:spPr>
        <p:txBody>
          <a:bodyPr wrap="none" lIns="0" tIns="0" rIns="0" bIns="0" rtlCol="0">
            <a:spAutoFit/>
          </a:bodyPr>
          <a:lstStyle/>
          <a:p>
            <a:pPr defTabSz="975016" latinLnBrk="0">
              <a:spcBef>
                <a:spcPts val="500"/>
              </a:spcBef>
              <a:buClr>
                <a:srgbClr val="000000">
                  <a:lumMod val="65000"/>
                  <a:lumOff val="35000"/>
                </a:srgbClr>
              </a:buClr>
              <a:buSzPct val="60000"/>
            </a:pPr>
            <a:r>
              <a:rPr lang="ko-KR" altLang="en-US" sz="1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박 경 </a:t>
            </a:r>
            <a:r>
              <a:rPr lang="ko-KR" altLang="en-US" sz="1600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규</a:t>
            </a:r>
            <a:endParaRPr lang="ko-KR" altLang="en-US" sz="16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BA47A9D7-0CC6-CA1F-2D9B-41146D670D58}"/>
              </a:ext>
            </a:extLst>
          </p:cNvPr>
          <p:cNvSpPr txBox="1">
            <a:spLocks/>
          </p:cNvSpPr>
          <p:nvPr/>
        </p:nvSpPr>
        <p:spPr>
          <a:xfrm>
            <a:off x="1" y="1166038"/>
            <a:ext cx="12192000" cy="914222"/>
          </a:xfrm>
          <a:prstGeom prst="rect">
            <a:avLst/>
          </a:prstGeom>
        </p:spPr>
        <p:txBody>
          <a:bodyPr/>
          <a:lstStyle>
            <a:lvl1pPr algn="l" defTabSz="68644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6000" b="1" dirty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개발환경</a:t>
            </a:r>
            <a:endParaRPr lang="en-US" altLang="ko-KR" sz="6000" b="1" dirty="0">
              <a:solidFill>
                <a:srgbClr val="00B0F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2547983-D704-062F-3845-846029C6D7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8060" y="2316480"/>
            <a:ext cx="5719760" cy="412242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4947916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AB6955-258B-6391-6AD7-B8B01F5A7D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7962EC13-0C1F-29A5-7668-0E4FF7B200F0}"/>
              </a:ext>
            </a:extLst>
          </p:cNvPr>
          <p:cNvSpPr txBox="1">
            <a:spLocks/>
          </p:cNvSpPr>
          <p:nvPr/>
        </p:nvSpPr>
        <p:spPr>
          <a:xfrm>
            <a:off x="162395" y="362534"/>
            <a:ext cx="12029605" cy="544463"/>
          </a:xfrm>
          <a:prstGeom prst="rect">
            <a:avLst/>
          </a:prstGeom>
        </p:spPr>
        <p:txBody>
          <a:bodyPr/>
          <a:lstStyle>
            <a:lvl1pPr algn="l" defTabSz="68644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Python</a:t>
            </a:r>
            <a:r>
              <a:rPr lang="ko-KR" altLang="en-US" sz="3600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설치</a:t>
            </a:r>
            <a:endParaRPr lang="en-US" altLang="ko-KR" sz="3600" dirty="0">
              <a:solidFill>
                <a:srgbClr val="0070C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186A213-E512-8FC3-A0F7-6E892F0CD631}"/>
              </a:ext>
            </a:extLst>
          </p:cNvPr>
          <p:cNvSpPr/>
          <p:nvPr/>
        </p:nvSpPr>
        <p:spPr>
          <a:xfrm flipV="1">
            <a:off x="-8873" y="344691"/>
            <a:ext cx="137033" cy="5395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554"/>
            <a:endParaRPr lang="ko-KR" altLang="en-US" sz="799">
              <a:solidFill>
                <a:srgbClr val="0070C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" name="모서리가 둥근 직사각형 15">
            <a:hlinkClick r:id="rId3"/>
            <a:extLst>
              <a:ext uri="{FF2B5EF4-FFF2-40B4-BE49-F238E27FC236}">
                <a16:creationId xmlns:a16="http://schemas.microsoft.com/office/drawing/2014/main" id="{958D2856-9843-AC56-284B-6F353BC78DEF}"/>
              </a:ext>
            </a:extLst>
          </p:cNvPr>
          <p:cNvSpPr/>
          <p:nvPr/>
        </p:nvSpPr>
        <p:spPr>
          <a:xfrm>
            <a:off x="182985" y="1686899"/>
            <a:ext cx="5405894" cy="51282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https://www.python.org/downloads/windows/</a:t>
            </a:r>
            <a:endParaRPr lang="ko-KR" altLang="en-US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54E1B61-FB89-4E37-48CC-25A6DA5AF7BC}"/>
              </a:ext>
            </a:extLst>
          </p:cNvPr>
          <p:cNvSpPr/>
          <p:nvPr/>
        </p:nvSpPr>
        <p:spPr>
          <a:xfrm>
            <a:off x="182985" y="1078804"/>
            <a:ext cx="1897955" cy="440377"/>
          </a:xfrm>
          <a:prstGeom prst="rect">
            <a:avLst/>
          </a:prstGeom>
        </p:spPr>
        <p:txBody>
          <a:bodyPr wrap="none" lIns="0" rIns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2000" b="1" spc="-80" dirty="0">
                <a:solidFill>
                  <a:srgbClr val="0070C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</a:rPr>
              <a:t>■ 파이썬 다운로드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6A3EB6-2257-528D-AE16-A99BAA8B555D}"/>
              </a:ext>
            </a:extLst>
          </p:cNvPr>
          <p:cNvSpPr txBox="1"/>
          <p:nvPr/>
        </p:nvSpPr>
        <p:spPr>
          <a:xfrm>
            <a:off x="162395" y="2270164"/>
            <a:ext cx="6672943" cy="42073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>
              <a:lnSpc>
                <a:spcPct val="150000"/>
              </a:lnSpc>
            </a:pPr>
            <a:r>
              <a:rPr lang="en-US" altLang="ko-KR" b="1" dirty="0">
                <a:solidFill>
                  <a:srgbClr val="44444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Stable Releases</a:t>
            </a:r>
          </a:p>
          <a:p>
            <a:pPr algn="l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0" i="0" u="none" strike="noStrike" dirty="0">
                <a:solidFill>
                  <a:srgbClr val="3776AB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hlinkClick r:id="rId4"/>
              </a:rPr>
              <a:t>Python 3.11.8 - Feb. 6, 2024</a:t>
            </a:r>
            <a:endParaRPr lang="en-US" altLang="ko-KR" b="0" i="0" u="none" strike="noStrike" dirty="0">
              <a:solidFill>
                <a:srgbClr val="3776AB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i="0" dirty="0">
                <a:solidFill>
                  <a:srgbClr val="444444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Note that Python 3.11.8 </a:t>
            </a:r>
            <a:r>
              <a:rPr lang="en-US" altLang="ko-KR" b="1" i="1" dirty="0">
                <a:solidFill>
                  <a:srgbClr val="444444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cannot</a:t>
            </a:r>
            <a:r>
              <a:rPr lang="en-US" altLang="ko-KR" b="1" i="0" dirty="0">
                <a:solidFill>
                  <a:srgbClr val="444444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 be used on Windows 7 or earlier.</a:t>
            </a:r>
            <a:endParaRPr lang="en-US" altLang="ko-KR" b="0" i="0" dirty="0">
              <a:solidFill>
                <a:srgbClr val="444444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742950" lvl="1" indent="-285750" algn="l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444444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Download </a:t>
            </a:r>
            <a:r>
              <a:rPr lang="en-US" altLang="ko-KR" b="0" i="0" u="none" strike="noStrike" dirty="0">
                <a:solidFill>
                  <a:srgbClr val="3776AB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hlinkClick r:id="rId5"/>
              </a:rPr>
              <a:t>Windows embeddable package (32-bit)</a:t>
            </a:r>
            <a:endParaRPr lang="en-US" altLang="ko-KR" b="0" i="0" dirty="0">
              <a:solidFill>
                <a:srgbClr val="444444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742950" lvl="1" indent="-285750" algn="l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444444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Download </a:t>
            </a:r>
            <a:r>
              <a:rPr lang="en-US" altLang="ko-KR" b="0" i="0" u="none" strike="noStrike" dirty="0">
                <a:solidFill>
                  <a:srgbClr val="3776AB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hlinkClick r:id="rId6"/>
              </a:rPr>
              <a:t>Windows embeddable package (64-bit)</a:t>
            </a:r>
            <a:endParaRPr lang="en-US" altLang="ko-KR" b="0" i="0" dirty="0">
              <a:solidFill>
                <a:srgbClr val="444444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742950" lvl="1" indent="-285750" algn="l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444444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Download </a:t>
            </a:r>
            <a:r>
              <a:rPr lang="en-US" altLang="ko-KR" b="0" i="0" u="none" strike="noStrike" dirty="0">
                <a:solidFill>
                  <a:srgbClr val="3776AB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hlinkClick r:id="rId7"/>
              </a:rPr>
              <a:t>Windows embeddable package (ARM64)</a:t>
            </a:r>
            <a:endParaRPr lang="en-US" altLang="ko-KR" b="0" i="0" dirty="0">
              <a:solidFill>
                <a:srgbClr val="444444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742950" lvl="1" indent="-285750" algn="l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444444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Download </a:t>
            </a:r>
            <a:r>
              <a:rPr lang="en-US" altLang="ko-KR" b="0" i="0" u="none" strike="noStrike" dirty="0">
                <a:solidFill>
                  <a:srgbClr val="3776AB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hlinkClick r:id="rId8"/>
              </a:rPr>
              <a:t>Windows installer (32 -bit)</a:t>
            </a:r>
            <a:endParaRPr lang="en-US" altLang="ko-KR" b="0" i="0" dirty="0">
              <a:solidFill>
                <a:srgbClr val="444444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742950" lvl="1" indent="-285750" algn="l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444444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Download </a:t>
            </a:r>
            <a:r>
              <a:rPr lang="en-US" altLang="ko-KR" b="0" i="0" u="none" strike="noStrike" dirty="0">
                <a:solidFill>
                  <a:srgbClr val="3776AB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hlinkClick r:id="rId9"/>
              </a:rPr>
              <a:t>Windows installer (64-bit)</a:t>
            </a:r>
            <a:endParaRPr lang="en-US" altLang="ko-KR" b="0" i="0" dirty="0">
              <a:solidFill>
                <a:srgbClr val="444444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742950" lvl="1" indent="-285750" algn="l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444444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Download </a:t>
            </a:r>
            <a:r>
              <a:rPr lang="en-US" altLang="ko-KR" b="0" i="0" u="none" strike="noStrike" dirty="0">
                <a:solidFill>
                  <a:srgbClr val="3776AB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hlinkClick r:id="rId10"/>
              </a:rPr>
              <a:t>Windows installer (ARM64)</a:t>
            </a:r>
            <a:endParaRPr lang="en-US" altLang="ko-KR" b="0" i="0" dirty="0">
              <a:solidFill>
                <a:srgbClr val="444444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" name="모서리가 둥근 직사각형 15">
            <a:hlinkClick r:id="rId11"/>
            <a:extLst>
              <a:ext uri="{FF2B5EF4-FFF2-40B4-BE49-F238E27FC236}">
                <a16:creationId xmlns:a16="http://schemas.microsoft.com/office/drawing/2014/main" id="{E6BD51DE-51F2-A0B9-7186-13B53B3F7003}"/>
              </a:ext>
            </a:extLst>
          </p:cNvPr>
          <p:cNvSpPr/>
          <p:nvPr/>
        </p:nvSpPr>
        <p:spPr>
          <a:xfrm>
            <a:off x="6629768" y="1686899"/>
            <a:ext cx="5405894" cy="51282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https://www.python.org/downloads/macos/</a:t>
            </a:r>
            <a:endParaRPr lang="ko-KR" altLang="en-US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B8DA416-AA17-821D-2E2B-B5C676793CAA}"/>
              </a:ext>
            </a:extLst>
          </p:cNvPr>
          <p:cNvSpPr txBox="1"/>
          <p:nvPr/>
        </p:nvSpPr>
        <p:spPr>
          <a:xfrm>
            <a:off x="6629768" y="2338695"/>
            <a:ext cx="6896100" cy="1298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>
              <a:lnSpc>
                <a:spcPct val="150000"/>
              </a:lnSpc>
            </a:pPr>
            <a:r>
              <a:rPr lang="en-US" altLang="ko-KR" b="1" dirty="0">
                <a:solidFill>
                  <a:srgbClr val="44444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Stable Releases</a:t>
            </a:r>
          </a:p>
          <a:p>
            <a:pPr algn="l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0" i="0" u="none" strike="noStrike" dirty="0">
                <a:solidFill>
                  <a:srgbClr val="3776AB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hlinkClick r:id="rId4"/>
              </a:rPr>
              <a:t>Python 3.11.8 - Feb. 6, 2024</a:t>
            </a:r>
            <a:endParaRPr lang="en-US" altLang="ko-KR" b="0" i="0" dirty="0">
              <a:solidFill>
                <a:srgbClr val="444444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742950" lvl="1" indent="-285750" algn="l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444444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Download </a:t>
            </a:r>
            <a:r>
              <a:rPr lang="en-US" altLang="ko-KR" b="0" i="0" u="none" strike="noStrike" dirty="0">
                <a:solidFill>
                  <a:srgbClr val="3776AB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hlinkClick r:id="rId12"/>
              </a:rPr>
              <a:t>macOS 64-bit universal2 installer</a:t>
            </a:r>
            <a:endParaRPr lang="en-US" altLang="ko-KR" b="0" i="0" dirty="0">
              <a:solidFill>
                <a:srgbClr val="444444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338" y="3574115"/>
            <a:ext cx="4876259" cy="25853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7024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162395" y="362534"/>
            <a:ext cx="12029605" cy="544463"/>
          </a:xfrm>
          <a:prstGeom prst="rect">
            <a:avLst/>
          </a:prstGeom>
        </p:spPr>
        <p:txBody>
          <a:bodyPr/>
          <a:lstStyle>
            <a:lvl1pPr algn="l" defTabSz="68644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dirty="0" err="1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파이썬</a:t>
            </a:r>
            <a:r>
              <a:rPr lang="ko-KR" altLang="en-US" sz="3600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설치</a:t>
            </a:r>
            <a:endParaRPr lang="en-US" altLang="ko-KR" sz="3600" dirty="0">
              <a:solidFill>
                <a:srgbClr val="0070C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 flipV="1">
            <a:off x="-8873" y="344691"/>
            <a:ext cx="137033" cy="5395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554"/>
            <a:endParaRPr lang="ko-KR" altLang="en-US" sz="799">
              <a:solidFill>
                <a:srgbClr val="0070C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6909621" y="1181538"/>
            <a:ext cx="1450397" cy="440377"/>
          </a:xfrm>
          <a:prstGeom prst="rect">
            <a:avLst/>
          </a:prstGeom>
        </p:spPr>
        <p:txBody>
          <a:bodyPr wrap="none" lIns="0" rIns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2000" b="1" spc="-80" dirty="0">
                <a:solidFill>
                  <a:srgbClr val="0070C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</a:rPr>
              <a:t>■ </a:t>
            </a:r>
            <a:r>
              <a:rPr lang="ko-KR" altLang="en-US" sz="2000" b="1" spc="-80" dirty="0" err="1">
                <a:solidFill>
                  <a:srgbClr val="0070C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</a:rPr>
              <a:t>파이썬</a:t>
            </a:r>
            <a:r>
              <a:rPr lang="ko-KR" altLang="en-US" sz="2000" b="1" spc="-80" dirty="0">
                <a:solidFill>
                  <a:srgbClr val="0070C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</a:rPr>
              <a:t> 실행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280633" y="1181538"/>
            <a:ext cx="1450397" cy="440377"/>
          </a:xfrm>
          <a:prstGeom prst="rect">
            <a:avLst/>
          </a:prstGeom>
        </p:spPr>
        <p:txBody>
          <a:bodyPr wrap="none" lIns="0" rIns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2000" b="1" spc="-80" dirty="0">
                <a:solidFill>
                  <a:srgbClr val="0070C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</a:rPr>
              <a:t>■ </a:t>
            </a:r>
            <a:r>
              <a:rPr lang="ko-KR" altLang="en-US" sz="2000" b="1" spc="-80" dirty="0" err="1">
                <a:solidFill>
                  <a:srgbClr val="0070C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</a:rPr>
              <a:t>파이썬</a:t>
            </a:r>
            <a:r>
              <a:rPr lang="ko-KR" altLang="en-US" sz="2000" b="1" spc="-80" dirty="0">
                <a:solidFill>
                  <a:srgbClr val="0070C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</a:rPr>
              <a:t> 설치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902839" y="1487049"/>
            <a:ext cx="4247145" cy="1246495"/>
          </a:xfrm>
          <a:prstGeom prst="rect">
            <a:avLst/>
          </a:prstGeom>
          <a:noFill/>
          <a:ln w="3175">
            <a:noFill/>
          </a:ln>
          <a:effectLst/>
        </p:spPr>
        <p:txBody>
          <a:bodyPr wrap="square" lIns="0" tIns="0" rIns="0" bIns="0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버전 확인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python  --version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실행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python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종료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quit()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EE7496F9-8615-C37C-61E3-FBEC7B12B0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395" y="2733544"/>
            <a:ext cx="6248400" cy="3857625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57DCAE6B-A923-0A21-C83F-9190FC4F26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4986" y="1277505"/>
            <a:ext cx="1143000" cy="1333500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0E5DE271-1CAE-36AE-ED1D-76C6C0BE34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7304" y="2733544"/>
            <a:ext cx="5252301" cy="3013758"/>
          </a:xfrm>
          <a:prstGeom prst="rect">
            <a:avLst/>
          </a:prstGeom>
        </p:spPr>
      </p:pic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918A4D51-5FA1-8329-6748-72ADCC504801}"/>
              </a:ext>
            </a:extLst>
          </p:cNvPr>
          <p:cNvSpPr/>
          <p:nvPr/>
        </p:nvSpPr>
        <p:spPr>
          <a:xfrm>
            <a:off x="1817104" y="6211300"/>
            <a:ext cx="1910882" cy="269652"/>
          </a:xfrm>
          <a:prstGeom prst="roundRect">
            <a:avLst>
              <a:gd name="adj" fmla="val 6990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55474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162395" y="362534"/>
            <a:ext cx="12029605" cy="544463"/>
          </a:xfrm>
          <a:prstGeom prst="rect">
            <a:avLst/>
          </a:prstGeom>
        </p:spPr>
        <p:txBody>
          <a:bodyPr/>
          <a:lstStyle>
            <a:lvl1pPr algn="l" defTabSz="68644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dirty="0" err="1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파이썬</a:t>
            </a:r>
            <a:r>
              <a:rPr lang="ko-KR" altLang="en-US" sz="3600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3600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3600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가상환경 설치</a:t>
            </a:r>
            <a:endParaRPr lang="en-US" altLang="ko-KR" sz="3600" dirty="0">
              <a:solidFill>
                <a:srgbClr val="0070C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 flipV="1">
            <a:off x="-8873" y="344691"/>
            <a:ext cx="137033" cy="5395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554"/>
            <a:endParaRPr lang="ko-KR" altLang="en-US" sz="799">
              <a:solidFill>
                <a:srgbClr val="0070C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456164" y="1433865"/>
            <a:ext cx="9946942" cy="5232202"/>
          </a:xfrm>
          <a:prstGeom prst="rect">
            <a:avLst/>
          </a:prstGeom>
          <a:noFill/>
          <a:ln w="3175">
            <a:noFill/>
          </a:ln>
          <a:effectLst/>
        </p:spPr>
        <p:txBody>
          <a:bodyPr wrap="square" lIns="0" tIns="0" rIns="0" bIns="0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000" dirty="0">
                <a:latin typeface="Consolas" panose="020B0609020204030204" pitchFamily="49" charset="0"/>
                <a:ea typeface="나눔스퀘어" panose="020B0600000101010101" pitchFamily="50" charset="-127"/>
              </a:rPr>
              <a:t>가상환경 생성 </a:t>
            </a:r>
            <a:r>
              <a:rPr lang="en-US" altLang="ko-KR" sz="2000" dirty="0">
                <a:latin typeface="Consolas" panose="020B0609020204030204" pitchFamily="49" charset="0"/>
                <a:ea typeface="나눔스퀘어" panose="020B0600000101010101" pitchFamily="50" charset="-127"/>
              </a:rPr>
              <a:t>: python -m </a:t>
            </a:r>
            <a:r>
              <a:rPr lang="en-US" altLang="ko-KR" sz="2000" dirty="0" err="1">
                <a:latin typeface="Consolas" panose="020B0609020204030204" pitchFamily="49" charset="0"/>
                <a:ea typeface="나눔스퀘어" panose="020B0600000101010101" pitchFamily="50" charset="-127"/>
              </a:rPr>
              <a:t>venv</a:t>
            </a:r>
            <a:r>
              <a:rPr lang="en-US" altLang="ko-KR" sz="2000" dirty="0">
                <a:latin typeface="Consolas" panose="020B0609020204030204" pitchFamily="49" charset="0"/>
                <a:ea typeface="나눔스퀘어" panose="020B0600000101010101" pitchFamily="50" charset="-127"/>
              </a:rPr>
              <a:t> py311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altLang="ko-KR" sz="2000" dirty="0">
              <a:latin typeface="Consolas" panose="020B0609020204030204" pitchFamily="49" charset="0"/>
              <a:ea typeface="나눔스퀘어" panose="020B0600000101010101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000" dirty="0">
                <a:latin typeface="Consolas" panose="020B0609020204030204" pitchFamily="49" charset="0"/>
                <a:ea typeface="나눔스퀘어" panose="020B0600000101010101" pitchFamily="50" charset="-127"/>
              </a:rPr>
              <a:t>가상환경</a:t>
            </a:r>
            <a:r>
              <a:rPr lang="en-US" altLang="ko-KR" sz="2000" dirty="0">
                <a:latin typeface="Consolas" panose="020B0609020204030204" pitchFamily="49" charset="0"/>
                <a:ea typeface="나눔스퀘어" panose="020B0600000101010101" pitchFamily="50" charset="-127"/>
              </a:rPr>
              <a:t> </a:t>
            </a:r>
            <a:r>
              <a:rPr lang="ko-KR" altLang="en-US" sz="2000" dirty="0">
                <a:latin typeface="Consolas" panose="020B0609020204030204" pitchFamily="49" charset="0"/>
                <a:ea typeface="나눔스퀘어" panose="020B0600000101010101" pitchFamily="50" charset="-127"/>
              </a:rPr>
              <a:t>실행</a:t>
            </a:r>
            <a:endParaRPr lang="en-US" altLang="ko-KR" sz="2000" dirty="0">
              <a:latin typeface="Consolas" panose="020B0609020204030204" pitchFamily="49" charset="0"/>
              <a:ea typeface="나눔스퀘어" panose="020B0600000101010101" pitchFamily="50" charset="-127"/>
            </a:endParaRPr>
          </a:p>
          <a:p>
            <a:r>
              <a:rPr lang="en-US" altLang="ko-KR" sz="2000" dirty="0">
                <a:latin typeface="Consolas" panose="020B0609020204030204" pitchFamily="49" charset="0"/>
                <a:ea typeface="나눔스퀘어" panose="020B0600000101010101" pitchFamily="50" charset="-127"/>
              </a:rPr>
              <a:t>   - Windows : py311\Scripts\activate.bat</a:t>
            </a:r>
          </a:p>
          <a:p>
            <a:r>
              <a:rPr lang="en-US" altLang="ko-KR" sz="2000" dirty="0">
                <a:latin typeface="Consolas" panose="020B0609020204030204" pitchFamily="49" charset="0"/>
                <a:ea typeface="나눔스퀘어" panose="020B0600000101010101" pitchFamily="50" charset="-127"/>
              </a:rPr>
              <a:t>   - Linux / macOS : source py311/bin/activate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altLang="ko-KR" sz="2000" dirty="0">
              <a:latin typeface="Consolas" panose="020B0609020204030204" pitchFamily="49" charset="0"/>
              <a:ea typeface="나눔스퀘어" panose="020B0600000101010101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000" dirty="0">
                <a:latin typeface="Consolas" panose="020B0609020204030204" pitchFamily="49" charset="0"/>
                <a:ea typeface="나눔스퀘어" panose="020B0600000101010101" pitchFamily="50" charset="-127"/>
              </a:rPr>
              <a:t>파이썬 패키지 설치 </a:t>
            </a:r>
            <a:r>
              <a:rPr lang="en-US" altLang="ko-KR" sz="2000" dirty="0">
                <a:latin typeface="Consolas" panose="020B0609020204030204" pitchFamily="49" charset="0"/>
                <a:ea typeface="나눔스퀘어" panose="020B0600000101010101" pitchFamily="50" charset="-127"/>
              </a:rPr>
              <a:t>pip install notebook </a:t>
            </a:r>
            <a:r>
              <a:rPr lang="en-US" altLang="ko-KR" sz="2000" dirty="0" err="1">
                <a:latin typeface="Consolas" panose="020B0609020204030204" pitchFamily="49" charset="0"/>
                <a:ea typeface="나눔스퀘어" panose="020B0600000101010101" pitchFamily="50" charset="-127"/>
              </a:rPr>
              <a:t>jupyterlab</a:t>
            </a:r>
            <a:r>
              <a:rPr lang="en-US" altLang="ko-KR" sz="2000" dirty="0">
                <a:latin typeface="Consolas" panose="020B0609020204030204" pitchFamily="49" charset="0"/>
                <a:ea typeface="나눔스퀘어" panose="020B0600000101010101" pitchFamily="50" charset="-127"/>
              </a:rPr>
              <a:t> </a:t>
            </a:r>
            <a:r>
              <a:rPr lang="en-US" altLang="ko-KR" sz="2000" dirty="0" err="1">
                <a:latin typeface="Consolas" panose="020B0609020204030204" pitchFamily="49" charset="0"/>
                <a:ea typeface="나눔스퀘어" panose="020B0600000101010101" pitchFamily="50" charset="-127"/>
              </a:rPr>
              <a:t>mlflow</a:t>
            </a:r>
            <a:endParaRPr lang="en-US" altLang="ko-KR" sz="2000" dirty="0">
              <a:latin typeface="Consolas" panose="020B0609020204030204" pitchFamily="49" charset="0"/>
              <a:ea typeface="나눔스퀘어" panose="020B0600000101010101" pitchFamily="50" charset="-127"/>
            </a:endParaRPr>
          </a:p>
          <a:p>
            <a:r>
              <a:rPr lang="en-US" altLang="ko-KR" sz="2000" dirty="0">
                <a:latin typeface="Consolas" panose="020B0609020204030204" pitchFamily="49" charset="0"/>
                <a:ea typeface="나눔스퀘어" panose="020B0600000101010101" pitchFamily="50" charset="-127"/>
              </a:rPr>
              <a:t>   - </a:t>
            </a:r>
            <a:r>
              <a:rPr lang="en-US" altLang="ko-KR" sz="2000" dirty="0" err="1">
                <a:latin typeface="Consolas" panose="020B0609020204030204" pitchFamily="49" charset="0"/>
                <a:ea typeface="나눔스퀘어" panose="020B0600000101010101" pitchFamily="50" charset="-127"/>
              </a:rPr>
              <a:t>Jupyter</a:t>
            </a:r>
            <a:r>
              <a:rPr lang="en-US" altLang="ko-KR" sz="2000" dirty="0">
                <a:latin typeface="Consolas" panose="020B0609020204030204" pitchFamily="49" charset="0"/>
                <a:ea typeface="나눔스퀘어" panose="020B0600000101010101" pitchFamily="50" charset="-127"/>
              </a:rPr>
              <a:t> Notebook </a:t>
            </a:r>
            <a:r>
              <a:rPr lang="ko-KR" altLang="en-US" sz="2000" dirty="0">
                <a:latin typeface="Consolas" panose="020B0609020204030204" pitchFamily="49" charset="0"/>
                <a:ea typeface="나눔스퀘어" panose="020B0600000101010101" pitchFamily="50" charset="-127"/>
              </a:rPr>
              <a:t>실행 </a:t>
            </a:r>
            <a:r>
              <a:rPr lang="en-US" altLang="ko-KR" sz="2000" dirty="0">
                <a:latin typeface="Consolas" panose="020B0609020204030204" pitchFamily="49" charset="0"/>
                <a:ea typeface="나눔스퀘어" panose="020B0600000101010101" pitchFamily="50" charset="-127"/>
              </a:rPr>
              <a:t>: </a:t>
            </a:r>
            <a:r>
              <a:rPr lang="en-US" altLang="ko-KR" sz="2000" dirty="0" err="1">
                <a:latin typeface="Consolas" panose="020B0609020204030204" pitchFamily="49" charset="0"/>
                <a:ea typeface="나눔스퀘어" panose="020B0600000101010101" pitchFamily="50" charset="-127"/>
              </a:rPr>
              <a:t>jupyter</a:t>
            </a:r>
            <a:r>
              <a:rPr lang="en-US" altLang="ko-KR" sz="2000" dirty="0">
                <a:latin typeface="Consolas" panose="020B0609020204030204" pitchFamily="49" charset="0"/>
                <a:ea typeface="나눔스퀘어" panose="020B0600000101010101" pitchFamily="50" charset="-127"/>
              </a:rPr>
              <a:t> notebook</a:t>
            </a:r>
          </a:p>
          <a:p>
            <a:r>
              <a:rPr lang="ko-KR" altLang="en-US" sz="2000" dirty="0">
                <a:latin typeface="Consolas" panose="020B0609020204030204" pitchFamily="49" charset="0"/>
                <a:ea typeface="나눔스퀘어" panose="020B0600000101010101" pitchFamily="50" charset="-127"/>
              </a:rPr>
              <a:t>   </a:t>
            </a:r>
            <a:r>
              <a:rPr lang="en-US" altLang="ko-KR" sz="2000" dirty="0">
                <a:latin typeface="Consolas" panose="020B0609020204030204" pitchFamily="49" charset="0"/>
                <a:ea typeface="나눔스퀘어" panose="020B0600000101010101" pitchFamily="50" charset="-127"/>
              </a:rPr>
              <a:t>- </a:t>
            </a:r>
            <a:r>
              <a:rPr lang="en-US" altLang="ko-KR" sz="2000" dirty="0" err="1">
                <a:latin typeface="Consolas" panose="020B0609020204030204" pitchFamily="49" charset="0"/>
                <a:ea typeface="나눔스퀘어" panose="020B0600000101010101" pitchFamily="50" charset="-127"/>
              </a:rPr>
              <a:t>Jupyter</a:t>
            </a:r>
            <a:r>
              <a:rPr lang="en-US" altLang="ko-KR" sz="2000" dirty="0">
                <a:latin typeface="Consolas" panose="020B0609020204030204" pitchFamily="49" charset="0"/>
                <a:ea typeface="나눔스퀘어" panose="020B0600000101010101" pitchFamily="50" charset="-127"/>
              </a:rPr>
              <a:t> Lab </a:t>
            </a:r>
            <a:r>
              <a:rPr lang="ko-KR" altLang="en-US" sz="2000" dirty="0">
                <a:latin typeface="Consolas" panose="020B0609020204030204" pitchFamily="49" charset="0"/>
                <a:ea typeface="나눔스퀘어" panose="020B0600000101010101" pitchFamily="50" charset="-127"/>
              </a:rPr>
              <a:t>실행 </a:t>
            </a:r>
            <a:r>
              <a:rPr lang="en-US" altLang="ko-KR" sz="2000" dirty="0">
                <a:latin typeface="Consolas" panose="020B0609020204030204" pitchFamily="49" charset="0"/>
                <a:ea typeface="나눔스퀘어" panose="020B0600000101010101" pitchFamily="50" charset="-127"/>
              </a:rPr>
              <a:t>: </a:t>
            </a:r>
            <a:r>
              <a:rPr lang="en-US" altLang="ko-KR" sz="2000" dirty="0" err="1">
                <a:latin typeface="Consolas" panose="020B0609020204030204" pitchFamily="49" charset="0"/>
                <a:ea typeface="나눔스퀘어" panose="020B0600000101010101" pitchFamily="50" charset="-127"/>
              </a:rPr>
              <a:t>jupyter</a:t>
            </a:r>
            <a:r>
              <a:rPr lang="en-US" altLang="ko-KR" sz="2000" dirty="0">
                <a:latin typeface="Consolas" panose="020B0609020204030204" pitchFamily="49" charset="0"/>
                <a:ea typeface="나눔스퀘어" panose="020B0600000101010101" pitchFamily="50" charset="-127"/>
              </a:rPr>
              <a:t> lab</a:t>
            </a:r>
          </a:p>
          <a:p>
            <a:r>
              <a:rPr lang="en-US" altLang="ko-KR" sz="2000" dirty="0">
                <a:latin typeface="Consolas" panose="020B0609020204030204" pitchFamily="49" charset="0"/>
                <a:ea typeface="나눔스퀘어" panose="020B0600000101010101" pitchFamily="50" charset="-127"/>
              </a:rPr>
              <a:t>  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000" dirty="0">
                <a:latin typeface="Consolas" panose="020B0609020204030204" pitchFamily="49" charset="0"/>
                <a:ea typeface="나눔스퀘어" panose="020B0600000101010101" pitchFamily="50" charset="-127"/>
              </a:rPr>
              <a:t>패키지 목록파일 만들기 </a:t>
            </a:r>
            <a:endParaRPr lang="en-US" altLang="ko-KR" sz="2000" dirty="0">
              <a:latin typeface="Consolas" panose="020B0609020204030204" pitchFamily="49" charset="0"/>
              <a:ea typeface="나눔스퀘어" panose="020B0600000101010101" pitchFamily="50" charset="-127"/>
            </a:endParaRPr>
          </a:p>
          <a:p>
            <a:r>
              <a:rPr lang="en-US" altLang="ko-KR" sz="2000" dirty="0">
                <a:latin typeface="Consolas" panose="020B0609020204030204" pitchFamily="49" charset="0"/>
                <a:ea typeface="나눔스퀘어" panose="020B0600000101010101" pitchFamily="50" charset="-127"/>
              </a:rPr>
              <a:t>   pip freeze &gt; requirements.txt</a:t>
            </a:r>
          </a:p>
          <a:p>
            <a:endParaRPr lang="en-US" altLang="ko-KR" sz="2000" dirty="0">
              <a:latin typeface="Consolas" panose="020B0609020204030204" pitchFamily="49" charset="0"/>
              <a:ea typeface="나눔스퀘어" panose="020B0600000101010101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000" dirty="0">
                <a:latin typeface="Consolas" panose="020B0609020204030204" pitchFamily="49" charset="0"/>
                <a:ea typeface="나눔스퀘어" panose="020B0600000101010101" pitchFamily="50" charset="-127"/>
              </a:rPr>
              <a:t>패키지 목록파일로 패키지 설치 하는 방법 </a:t>
            </a:r>
            <a:r>
              <a:rPr lang="en-US" altLang="ko-KR" sz="2000" dirty="0">
                <a:latin typeface="Consolas" panose="020B0609020204030204" pitchFamily="49" charset="0"/>
                <a:ea typeface="나눔스퀘어" panose="020B0600000101010101" pitchFamily="50" charset="-127"/>
              </a:rPr>
              <a:t>   </a:t>
            </a:r>
          </a:p>
          <a:p>
            <a:r>
              <a:rPr lang="en-US" altLang="ko-KR" sz="2000" dirty="0">
                <a:latin typeface="Consolas" panose="020B0609020204030204" pitchFamily="49" charset="0"/>
                <a:ea typeface="나눔스퀘어" panose="020B0600000101010101" pitchFamily="50" charset="-127"/>
              </a:rPr>
              <a:t>   pip install -r requirements.txt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altLang="ko-KR" sz="2000" dirty="0">
              <a:latin typeface="Consolas" panose="020B0609020204030204" pitchFamily="49" charset="0"/>
              <a:ea typeface="나눔스퀘어" panose="020B0600000101010101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000" dirty="0">
                <a:latin typeface="Consolas" panose="020B0609020204030204" pitchFamily="49" charset="0"/>
                <a:ea typeface="나눔스퀘어" panose="020B0600000101010101" pitchFamily="50" charset="-127"/>
              </a:rPr>
              <a:t>파이썬 패키지 삭제 </a:t>
            </a:r>
            <a:r>
              <a:rPr lang="en-US" altLang="ko-KR" sz="2000" dirty="0">
                <a:latin typeface="Consolas" panose="020B0609020204030204" pitchFamily="49" charset="0"/>
                <a:ea typeface="나눔스퀘어" panose="020B0600000101010101" pitchFamily="50" charset="-127"/>
              </a:rPr>
              <a:t>: pip uninstall </a:t>
            </a:r>
            <a:r>
              <a:rPr lang="en-US" altLang="ko-KR" sz="2000" dirty="0" err="1">
                <a:latin typeface="Consolas" panose="020B0609020204030204" pitchFamily="49" charset="0"/>
                <a:ea typeface="나눔스퀘어" panose="020B0600000101010101" pitchFamily="50" charset="-127"/>
              </a:rPr>
              <a:t>mlflow</a:t>
            </a:r>
            <a:endParaRPr lang="en-US" altLang="ko-KR" sz="2000" dirty="0">
              <a:latin typeface="Consolas" panose="020B0609020204030204" pitchFamily="49" charset="0"/>
              <a:ea typeface="나눔스퀘어" panose="020B0600000101010101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-16320" y="970376"/>
            <a:ext cx="122083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spc="-80" dirty="0">
                <a:solidFill>
                  <a:srgbClr val="7030A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</a:rPr>
              <a:t>프로젝트별로 독립된 파이썬 실행 환경을 사용할 수 있는 가상 환경</a:t>
            </a:r>
            <a:r>
              <a:rPr lang="en-US" altLang="ko-KR" sz="2000" b="1" spc="-80" dirty="0">
                <a:solidFill>
                  <a:srgbClr val="7030A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</a:rPr>
              <a:t>(Virtual Environment)  </a:t>
            </a:r>
            <a:r>
              <a:rPr lang="ko-KR" altLang="en-US" sz="2000" b="1" spc="-80" dirty="0">
                <a:solidFill>
                  <a:srgbClr val="7030A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</a:rPr>
              <a:t>구성을 권장합니다</a:t>
            </a:r>
            <a:r>
              <a:rPr lang="en-US" altLang="ko-KR" sz="2000" b="1" spc="-80" dirty="0">
                <a:solidFill>
                  <a:srgbClr val="7030A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3354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162395" y="362534"/>
            <a:ext cx="12029605" cy="544463"/>
          </a:xfrm>
          <a:prstGeom prst="rect">
            <a:avLst/>
          </a:prstGeom>
        </p:spPr>
        <p:txBody>
          <a:bodyPr/>
          <a:lstStyle>
            <a:lvl1pPr algn="l" defTabSz="68644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Anaconda(</a:t>
            </a:r>
            <a:r>
              <a:rPr lang="ko-KR" altLang="en-US" sz="3600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아나콘다</a:t>
            </a:r>
            <a:r>
              <a:rPr lang="en-US" altLang="ko-KR" sz="3600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</p:txBody>
      </p:sp>
      <p:sp>
        <p:nvSpPr>
          <p:cNvPr id="13" name="직사각형 12"/>
          <p:cNvSpPr/>
          <p:nvPr/>
        </p:nvSpPr>
        <p:spPr>
          <a:xfrm flipV="1">
            <a:off x="-8873" y="344691"/>
            <a:ext cx="137033" cy="5395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554"/>
            <a:endParaRPr lang="ko-KR" altLang="en-US" sz="799">
              <a:solidFill>
                <a:srgbClr val="0070C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-16320" y="970376"/>
            <a:ext cx="122083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spc="-80" dirty="0">
                <a:solidFill>
                  <a:srgbClr val="FF66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</a:rPr>
              <a:t>Anaconda</a:t>
            </a:r>
            <a:r>
              <a:rPr lang="ko-KR" altLang="en-US" sz="2000" b="1" spc="-80" dirty="0">
                <a:solidFill>
                  <a:srgbClr val="FF66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</a:rPr>
              <a:t>는 </a:t>
            </a:r>
            <a:r>
              <a:rPr lang="ko-KR" altLang="en-US" sz="2000" b="1" spc="-80" dirty="0" err="1">
                <a:solidFill>
                  <a:srgbClr val="FF66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</a:rPr>
              <a:t>파이썬</a:t>
            </a:r>
            <a:r>
              <a:rPr lang="ko-KR" altLang="en-US" sz="2000" b="1" spc="-80" dirty="0">
                <a:solidFill>
                  <a:srgbClr val="FF66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</a:rPr>
              <a:t> 기본 프로그램과 많이 사용하는 패키지 그리고</a:t>
            </a:r>
            <a:r>
              <a:rPr lang="en-US" altLang="ko-KR" sz="2000" b="1" spc="-80" dirty="0">
                <a:solidFill>
                  <a:srgbClr val="FF66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</a:rPr>
              <a:t>, </a:t>
            </a:r>
            <a:r>
              <a:rPr lang="ko-KR" altLang="en-US" sz="2000" b="1" spc="-80" dirty="0">
                <a:solidFill>
                  <a:srgbClr val="FF66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</a:rPr>
              <a:t>통합 개발환경을 포함한 </a:t>
            </a:r>
            <a:r>
              <a:rPr lang="ko-KR" altLang="en-US" sz="2000" b="1" spc="-80" dirty="0" err="1">
                <a:solidFill>
                  <a:srgbClr val="FF66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</a:rPr>
              <a:t>배포판입니다</a:t>
            </a:r>
            <a:r>
              <a:rPr lang="en-US" altLang="ko-KR" sz="2000" b="1" spc="-80" dirty="0">
                <a:solidFill>
                  <a:srgbClr val="FF66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</a:rPr>
              <a:t>. </a:t>
            </a:r>
          </a:p>
        </p:txBody>
      </p:sp>
      <p:sp>
        <p:nvSpPr>
          <p:cNvPr id="6" name="모서리가 둥근 직사각형 5">
            <a:hlinkClick r:id="rId3"/>
          </p:cNvPr>
          <p:cNvSpPr/>
          <p:nvPr/>
        </p:nvSpPr>
        <p:spPr>
          <a:xfrm>
            <a:off x="593045" y="2135352"/>
            <a:ext cx="5276105" cy="51282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https://www.anaconda.com/download/</a:t>
            </a:r>
            <a:endParaRPr lang="ko-KR" altLang="en-US" sz="2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93046" y="1713221"/>
            <a:ext cx="2470356" cy="446276"/>
          </a:xfrm>
          <a:prstGeom prst="rect">
            <a:avLst/>
          </a:prstGeom>
        </p:spPr>
        <p:txBody>
          <a:bodyPr wrap="none" lIns="0" rIns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2000" b="1" spc="-80" dirty="0">
                <a:solidFill>
                  <a:srgbClr val="0070C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</a:rPr>
              <a:t>■ </a:t>
            </a:r>
            <a:r>
              <a:rPr lang="en-US" altLang="ko-KR" sz="2000" dirty="0">
                <a:solidFill>
                  <a:srgbClr val="0070C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Anaconda</a:t>
            </a:r>
            <a:r>
              <a:rPr lang="ko-KR" altLang="en-US" sz="2000" b="1" spc="-80" dirty="0">
                <a:solidFill>
                  <a:srgbClr val="0070C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</a:rPr>
              <a:t> 설치</a:t>
            </a:r>
            <a:r>
              <a:rPr lang="en-US" altLang="ko-KR" sz="2000" b="1" spc="-80" dirty="0">
                <a:solidFill>
                  <a:srgbClr val="0070C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</a:rPr>
              <a:t>/</a:t>
            </a:r>
            <a:r>
              <a:rPr lang="ko-KR" altLang="en-US" sz="2000" b="1" spc="-80" dirty="0">
                <a:solidFill>
                  <a:srgbClr val="0070C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</a:rPr>
              <a:t>실행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9A97AE1-4AD4-B5E5-A922-20698D3D77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045" y="2821538"/>
            <a:ext cx="6867525" cy="3333750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7674337" y="2696417"/>
            <a:ext cx="779059" cy="440377"/>
          </a:xfrm>
          <a:prstGeom prst="rect">
            <a:avLst/>
          </a:prstGeom>
        </p:spPr>
        <p:txBody>
          <a:bodyPr wrap="none" lIns="0" rIns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2000" b="1" spc="-80" dirty="0">
                <a:solidFill>
                  <a:srgbClr val="0070C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</a:rPr>
              <a:t>■  실행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667556" y="2984342"/>
            <a:ext cx="3516058" cy="1627369"/>
          </a:xfrm>
          <a:prstGeom prst="rect">
            <a:avLst/>
          </a:prstGeom>
          <a:noFill/>
          <a:ln w="3175">
            <a:noFill/>
          </a:ln>
          <a:effectLst/>
        </p:spPr>
        <p:txBody>
          <a:bodyPr wrap="square" lIns="0" tIns="0" rIns="0" bIns="0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윈도우 시작메뉴 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   → Anaconda3 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   → Anaconda Prompt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   → python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7717592" y="4813947"/>
            <a:ext cx="1172757" cy="440377"/>
          </a:xfrm>
          <a:prstGeom prst="rect">
            <a:avLst/>
          </a:prstGeom>
        </p:spPr>
        <p:txBody>
          <a:bodyPr wrap="none" lIns="0" rIns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2000" b="1" spc="-80" dirty="0">
                <a:solidFill>
                  <a:srgbClr val="0070C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</a:rPr>
              <a:t>■ 가상환경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710810" y="5101873"/>
            <a:ext cx="3888145" cy="791050"/>
          </a:xfrm>
          <a:prstGeom prst="rect">
            <a:avLst/>
          </a:prstGeom>
          <a:noFill/>
          <a:ln w="3175">
            <a:noFill/>
          </a:ln>
          <a:effectLst/>
        </p:spPr>
        <p:txBody>
          <a:bodyPr wrap="square" lIns="0" tIns="0" rIns="0" bIns="0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conda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create --name </a:t>
            </a:r>
            <a:r>
              <a:rPr lang="en-US" altLang="ko-KR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myenv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conda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activate  </a:t>
            </a:r>
            <a:r>
              <a:rPr lang="en-US" altLang="ko-KR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myenv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C550D335-0C0B-E5C8-CF83-6BB7341A1ED1}"/>
              </a:ext>
            </a:extLst>
          </p:cNvPr>
          <p:cNvSpPr/>
          <p:nvPr/>
        </p:nvSpPr>
        <p:spPr>
          <a:xfrm>
            <a:off x="873554" y="4832299"/>
            <a:ext cx="1732116" cy="1270478"/>
          </a:xfrm>
          <a:prstGeom prst="roundRect">
            <a:avLst>
              <a:gd name="adj" fmla="val 6990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63249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 flipV="1">
            <a:off x="-8873" y="344691"/>
            <a:ext cx="137033" cy="5395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554"/>
            <a:endParaRPr lang="ko-KR" altLang="en-US" sz="799">
              <a:solidFill>
                <a:srgbClr val="0070C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336" y="906996"/>
            <a:ext cx="10753344" cy="5818487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4C8F006C-D64B-9376-FD10-47EA166EC573}"/>
              </a:ext>
            </a:extLst>
          </p:cNvPr>
          <p:cNvSpPr txBox="1">
            <a:spLocks/>
          </p:cNvSpPr>
          <p:nvPr/>
        </p:nvSpPr>
        <p:spPr>
          <a:xfrm>
            <a:off x="162395" y="362534"/>
            <a:ext cx="12029605" cy="544463"/>
          </a:xfrm>
          <a:prstGeom prst="rect">
            <a:avLst/>
          </a:prstGeom>
        </p:spPr>
        <p:txBody>
          <a:bodyPr/>
          <a:lstStyle>
            <a:lvl1pPr algn="l" defTabSz="68644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Anaconda(</a:t>
            </a:r>
            <a:r>
              <a:rPr lang="ko-KR" altLang="en-US" sz="3600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아나콘다</a:t>
            </a:r>
            <a:r>
              <a:rPr lang="en-US" altLang="ko-KR" sz="3600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52326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162395" y="362534"/>
            <a:ext cx="12029605" cy="544463"/>
          </a:xfrm>
          <a:prstGeom prst="rect">
            <a:avLst/>
          </a:prstGeom>
        </p:spPr>
        <p:txBody>
          <a:bodyPr/>
          <a:lstStyle>
            <a:lvl1pPr algn="l" defTabSz="68644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 err="1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Colab</a:t>
            </a:r>
            <a:r>
              <a:rPr lang="en-US" altLang="ko-KR" sz="3600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3600" dirty="0" err="1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코랩</a:t>
            </a:r>
            <a:r>
              <a:rPr lang="en-US" altLang="ko-KR" sz="3600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</p:txBody>
      </p:sp>
      <p:pic>
        <p:nvPicPr>
          <p:cNvPr id="29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09"/>
          <a:stretch/>
        </p:blipFill>
        <p:spPr bwMode="auto">
          <a:xfrm>
            <a:off x="279755" y="1559613"/>
            <a:ext cx="7345908" cy="49132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TextBox 29"/>
          <p:cNvSpPr txBox="1"/>
          <p:nvPr/>
        </p:nvSpPr>
        <p:spPr>
          <a:xfrm>
            <a:off x="-16320" y="970376"/>
            <a:ext cx="122083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spc="-80" dirty="0" err="1">
                <a:solidFill>
                  <a:srgbClr val="FF66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</a:rPr>
              <a:t>개발툴</a:t>
            </a:r>
            <a:r>
              <a:rPr lang="ko-KR" altLang="en-US" sz="2000" b="1" spc="-80" dirty="0">
                <a:solidFill>
                  <a:srgbClr val="FF66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</a:rPr>
              <a:t> </a:t>
            </a:r>
            <a:r>
              <a:rPr lang="ko-KR" altLang="en-US" sz="2000" b="1" spc="-80" dirty="0" err="1">
                <a:solidFill>
                  <a:srgbClr val="FF66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</a:rPr>
              <a:t>설치없이</a:t>
            </a:r>
            <a:r>
              <a:rPr lang="ko-KR" altLang="en-US" sz="2000" b="1" spc="-80" dirty="0">
                <a:solidFill>
                  <a:srgbClr val="FF66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</a:rPr>
              <a:t> </a:t>
            </a:r>
            <a:r>
              <a:rPr lang="ko-KR" altLang="en-US" sz="2000" b="1" spc="-80" dirty="0" err="1">
                <a:solidFill>
                  <a:srgbClr val="FF66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</a:rPr>
              <a:t>웹상에서</a:t>
            </a:r>
            <a:r>
              <a:rPr lang="ko-KR" altLang="en-US" sz="2000" b="1" spc="-80" dirty="0">
                <a:solidFill>
                  <a:srgbClr val="FF66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</a:rPr>
              <a:t> </a:t>
            </a:r>
            <a:r>
              <a:rPr lang="ko-KR" altLang="en-US" sz="2000" b="1" spc="-80" dirty="0" err="1">
                <a:solidFill>
                  <a:srgbClr val="FF66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</a:rPr>
              <a:t>파이썬</a:t>
            </a:r>
            <a:r>
              <a:rPr lang="ko-KR" altLang="en-US" sz="2000" b="1" spc="-80" dirty="0">
                <a:solidFill>
                  <a:srgbClr val="FF66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</a:rPr>
              <a:t> 프로그램을 </a:t>
            </a:r>
            <a:r>
              <a:rPr lang="ko-KR" altLang="en-US" sz="2000" b="1" spc="-80" dirty="0" err="1">
                <a:solidFill>
                  <a:srgbClr val="FF66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</a:rPr>
              <a:t>할수</a:t>
            </a:r>
            <a:r>
              <a:rPr lang="ko-KR" altLang="en-US" sz="2000" b="1" spc="-80" dirty="0">
                <a:solidFill>
                  <a:srgbClr val="FF66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</a:rPr>
              <a:t> 있는 환경으로 </a:t>
            </a:r>
            <a:r>
              <a:rPr lang="ko-KR" altLang="en-US" sz="2000" b="1" spc="-80" dirty="0" err="1">
                <a:solidFill>
                  <a:srgbClr val="FF66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</a:rPr>
              <a:t>딥러닝에</a:t>
            </a:r>
            <a:r>
              <a:rPr lang="ko-KR" altLang="en-US" sz="2000" b="1" spc="-80" dirty="0">
                <a:solidFill>
                  <a:srgbClr val="FF66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</a:rPr>
              <a:t> 필요한 </a:t>
            </a:r>
            <a:r>
              <a:rPr lang="en-US" altLang="ko-KR" sz="2000" b="1" spc="-80" dirty="0">
                <a:solidFill>
                  <a:srgbClr val="FF66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</a:rPr>
              <a:t>GPU</a:t>
            </a:r>
            <a:r>
              <a:rPr lang="ko-KR" altLang="en-US" sz="2000" b="1" spc="-80" dirty="0">
                <a:solidFill>
                  <a:srgbClr val="FF66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</a:rPr>
              <a:t>를 사용할 수 있습니다</a:t>
            </a:r>
            <a:r>
              <a:rPr lang="en-US" altLang="ko-KR" sz="2000" b="1" spc="-80" dirty="0">
                <a:solidFill>
                  <a:srgbClr val="FF66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</a:rPr>
              <a:t>.</a:t>
            </a:r>
          </a:p>
        </p:txBody>
      </p:sp>
      <p:pic>
        <p:nvPicPr>
          <p:cNvPr id="31" name="Picture 10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07"/>
          <a:stretch/>
        </p:blipFill>
        <p:spPr bwMode="auto">
          <a:xfrm>
            <a:off x="8776486" y="3326709"/>
            <a:ext cx="3135759" cy="22429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4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9418" y="2286885"/>
            <a:ext cx="2181475" cy="34587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오른쪽 화살표 34"/>
          <p:cNvSpPr/>
          <p:nvPr/>
        </p:nvSpPr>
        <p:spPr>
          <a:xfrm>
            <a:off x="3984395" y="4751640"/>
            <a:ext cx="490092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8460414" y="2900829"/>
            <a:ext cx="37467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800" spc="-80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</a:rPr>
              <a:t>고성능</a:t>
            </a:r>
            <a:r>
              <a:rPr lang="en-US" altLang="ko-KR" sz="1800" spc="-80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</a:rPr>
              <a:t>GPU(Graphics Processing Unit)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4742256" y="1572298"/>
            <a:ext cx="2883407" cy="500137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2000" b="1" dirty="0" err="1">
                <a:solidFill>
                  <a:schemeClr val="lt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구글</a:t>
            </a:r>
            <a:r>
              <a:rPr lang="ko-KR" altLang="en-US" sz="2000" b="1" dirty="0">
                <a:solidFill>
                  <a:schemeClr val="lt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계정 필요</a:t>
            </a:r>
            <a:endParaRPr lang="en-US" altLang="ko-KR" sz="2000" b="1" dirty="0">
              <a:solidFill>
                <a:schemeClr val="lt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8" name="모서리가 둥근 직사각형 37">
            <a:hlinkClick r:id="rId6"/>
          </p:cNvPr>
          <p:cNvSpPr/>
          <p:nvPr/>
        </p:nvSpPr>
        <p:spPr>
          <a:xfrm>
            <a:off x="279755" y="1559613"/>
            <a:ext cx="5414927" cy="51282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https://colab.research.google.com</a:t>
            </a:r>
          </a:p>
        </p:txBody>
      </p:sp>
      <p:sp>
        <p:nvSpPr>
          <p:cNvPr id="13" name="직사각형 12"/>
          <p:cNvSpPr/>
          <p:nvPr/>
        </p:nvSpPr>
        <p:spPr>
          <a:xfrm flipV="1">
            <a:off x="-8873" y="344691"/>
            <a:ext cx="137033" cy="5395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554"/>
            <a:endParaRPr lang="ko-KR" altLang="en-US" sz="799">
              <a:solidFill>
                <a:srgbClr val="0070C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4E50064-9591-EDC4-B3A3-D4A9822108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74487" y="3355990"/>
            <a:ext cx="4182218" cy="3072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5181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B3151A-556C-9DD1-4E8A-EC0FE1B885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34BAAE02-03D2-8F76-2073-D705543E99ED}"/>
              </a:ext>
            </a:extLst>
          </p:cNvPr>
          <p:cNvSpPr txBox="1">
            <a:spLocks/>
          </p:cNvSpPr>
          <p:nvPr/>
        </p:nvSpPr>
        <p:spPr>
          <a:xfrm>
            <a:off x="162395" y="362534"/>
            <a:ext cx="12029605" cy="544463"/>
          </a:xfrm>
          <a:prstGeom prst="rect">
            <a:avLst/>
          </a:prstGeom>
        </p:spPr>
        <p:txBody>
          <a:bodyPr/>
          <a:lstStyle>
            <a:lvl1pPr algn="l" defTabSz="68644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 err="1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Colab</a:t>
            </a:r>
            <a:r>
              <a:rPr lang="en-US" altLang="ko-KR" sz="3600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- AI Powered Coding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3EFB474-AA4B-A866-5578-9DE5AD8C4867}"/>
              </a:ext>
            </a:extLst>
          </p:cNvPr>
          <p:cNvSpPr/>
          <p:nvPr/>
        </p:nvSpPr>
        <p:spPr>
          <a:xfrm flipV="1">
            <a:off x="-8873" y="344691"/>
            <a:ext cx="137033" cy="5395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554"/>
            <a:endParaRPr lang="ko-KR" altLang="en-US" sz="799">
              <a:solidFill>
                <a:srgbClr val="0070C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73BEA7E-9756-81B0-4D69-DA744DD5E9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" r="50465" b="45959"/>
          <a:stretch/>
        </p:blipFill>
        <p:spPr>
          <a:xfrm>
            <a:off x="416886" y="1041692"/>
            <a:ext cx="4722897" cy="288253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154567B-D2EE-BD60-BABF-8DBEAFDBC5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8053" y="1627630"/>
            <a:ext cx="8211552" cy="459387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02114FEB-8947-693A-49D1-F7E26135A216}"/>
              </a:ext>
            </a:extLst>
          </p:cNvPr>
          <p:cNvSpPr/>
          <p:nvPr/>
        </p:nvSpPr>
        <p:spPr>
          <a:xfrm>
            <a:off x="3281082" y="3049845"/>
            <a:ext cx="536971" cy="456670"/>
          </a:xfrm>
          <a:prstGeom prst="roundRect">
            <a:avLst>
              <a:gd name="adj" fmla="val 6990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89ED4AAF-C1CB-93C3-BCAF-11027D433356}"/>
              </a:ext>
            </a:extLst>
          </p:cNvPr>
          <p:cNvSpPr/>
          <p:nvPr/>
        </p:nvSpPr>
        <p:spPr>
          <a:xfrm>
            <a:off x="10739718" y="2821510"/>
            <a:ext cx="1289887" cy="456670"/>
          </a:xfrm>
          <a:prstGeom prst="roundRect">
            <a:avLst>
              <a:gd name="adj" fmla="val 6990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0F90572-EC3C-B2F2-C055-89A062D11B49}"/>
              </a:ext>
            </a:extLst>
          </p:cNvPr>
          <p:cNvSpPr/>
          <p:nvPr/>
        </p:nvSpPr>
        <p:spPr>
          <a:xfrm>
            <a:off x="162395" y="6295412"/>
            <a:ext cx="12890217" cy="400108"/>
          </a:xfrm>
          <a:prstGeom prst="rect">
            <a:avLst/>
          </a:prstGeom>
        </p:spPr>
        <p:txBody>
          <a:bodyPr wrap="square" lIns="0" tIns="45719" rIns="0" bIns="45719">
            <a:spAutoFit/>
          </a:bodyPr>
          <a:lstStyle/>
          <a:p>
            <a:r>
              <a:rPr lang="ko-KR" altLang="en-US" sz="2000" b="1" spc="-80" dirty="0">
                <a:solidFill>
                  <a:srgbClr val="0070C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</a:rPr>
              <a:t>■ 참고 </a:t>
            </a:r>
            <a:r>
              <a:rPr lang="en-US" altLang="ko-KR" sz="2000" b="1" spc="-80" dirty="0">
                <a:solidFill>
                  <a:srgbClr val="0070C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</a:rPr>
              <a:t>: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  <a:hlinkClick r:id="rId5"/>
              </a:rPr>
              <a:t>https://blog.google/technology/developers/google-colab-ai-coding-features/</a:t>
            </a:r>
            <a:r>
              <a:rPr lang="ko-KR" altLang="en-US" sz="2000" b="1" spc="-80" dirty="0">
                <a:solidFill>
                  <a:srgbClr val="0070C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74477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 txBox="1">
            <a:spLocks/>
          </p:cNvSpPr>
          <p:nvPr/>
        </p:nvSpPr>
        <p:spPr>
          <a:xfrm>
            <a:off x="132827" y="362538"/>
            <a:ext cx="10262680" cy="544463"/>
          </a:xfrm>
          <a:prstGeom prst="rect">
            <a:avLst/>
          </a:prstGeom>
        </p:spPr>
        <p:txBody>
          <a:bodyPr lIns="91438" tIns="45719" rIns="91438" bIns="45719"/>
          <a:lstStyle>
            <a:lvl1pPr algn="l" defTabSz="68644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Python </a:t>
            </a:r>
            <a:r>
              <a:rPr lang="ko-KR" altLang="en-US" sz="3600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기초</a:t>
            </a:r>
            <a:endParaRPr lang="en-US" altLang="ko-KR" sz="3600" dirty="0">
              <a:solidFill>
                <a:srgbClr val="0070C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95340" y="5098058"/>
            <a:ext cx="2206049" cy="904861"/>
          </a:xfrm>
          <a:prstGeom prst="rect">
            <a:avLst/>
          </a:prstGeom>
          <a:noFill/>
        </p:spPr>
        <p:txBody>
          <a:bodyPr wrap="none" lIns="91438" tIns="45719" rIns="91438" bIns="45719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008000"/>
                </a:solidFill>
                <a:latin typeface="Consolas" panose="020B0609020204030204" pitchFamily="49" charset="0"/>
              </a:rPr>
              <a:t>print(</a:t>
            </a:r>
            <a:r>
              <a:rPr lang="en-US" altLang="ko-KR" sz="2200" dirty="0">
                <a:latin typeface="Consolas" panose="020B0609020204030204" pitchFamily="49" charset="0"/>
              </a:rPr>
              <a:t>x</a:t>
            </a:r>
            <a:r>
              <a:rPr lang="en-US" altLang="ko-KR" sz="2200" dirty="0">
                <a:solidFill>
                  <a:srgbClr val="008000"/>
                </a:solidFill>
                <a:latin typeface="Consolas" panose="020B0609020204030204" pitchFamily="49" charset="0"/>
              </a:rPr>
              <a:t>)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C00000"/>
                </a:solidFill>
                <a:latin typeface="Consolas" panose="020B0609020204030204" pitchFamily="49" charset="0"/>
              </a:rPr>
              <a:t>[Out] </a:t>
            </a:r>
            <a:r>
              <a:rPr lang="en-US" altLang="ko-KR" sz="2200" dirty="0">
                <a:latin typeface="Consolas" panose="020B0609020204030204" pitchFamily="49" charset="0"/>
              </a:rPr>
              <a:t>'hello'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595340" y="1219702"/>
            <a:ext cx="4337982" cy="461663"/>
          </a:xfrm>
          <a:prstGeom prst="rect">
            <a:avLst/>
          </a:prstGeom>
        </p:spPr>
        <p:txBody>
          <a:bodyPr wrap="none" lIns="0" tIns="45719" rIns="0" bIns="45719">
            <a:spAutoFit/>
          </a:bodyPr>
          <a:lstStyle/>
          <a:p>
            <a:r>
              <a:rPr lang="ko-KR" altLang="en-US" sz="2400" b="1" spc="-80" dirty="0">
                <a:solidFill>
                  <a:srgbClr val="0070C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</a:rPr>
              <a:t>■ 변수 할당</a:t>
            </a:r>
            <a:r>
              <a:rPr lang="en-US" altLang="ko-KR" sz="2400" b="1" spc="-80" dirty="0">
                <a:solidFill>
                  <a:srgbClr val="0070C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</a:rPr>
              <a:t>(Variable Assignment)</a:t>
            </a:r>
            <a:endParaRPr lang="ko-KR" altLang="en-US" sz="2400" b="1" spc="-80" dirty="0">
              <a:solidFill>
                <a:srgbClr val="0070C0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Malgun Gothic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10182" y="1549935"/>
            <a:ext cx="2206049" cy="3410162"/>
          </a:xfrm>
          <a:prstGeom prst="rect">
            <a:avLst/>
          </a:prstGeom>
          <a:noFill/>
        </p:spPr>
        <p:txBody>
          <a:bodyPr wrap="none" lIns="91438" tIns="45719" rIns="91438" bIns="45719" rtlCol="0">
            <a:spAutoFit/>
          </a:bodyPr>
          <a:lstStyle/>
          <a:p>
            <a:r>
              <a:rPr lang="en-US" altLang="ko-KR" sz="2200" dirty="0">
                <a:latin typeface="Consolas" panose="020B0609020204030204" pitchFamily="49" charset="0"/>
              </a:rPr>
              <a:t>x</a:t>
            </a:r>
            <a:r>
              <a:rPr lang="en-US" altLang="ko-KR" sz="2200" dirty="0">
                <a:solidFill>
                  <a:srgbClr val="00B05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2200" dirty="0">
                <a:solidFill>
                  <a:srgbClr val="7030A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2200" dirty="0">
                <a:solidFill>
                  <a:srgbClr val="00B05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2200" dirty="0">
                <a:solidFill>
                  <a:srgbClr val="008000"/>
                </a:solidFill>
                <a:latin typeface="Consolas" panose="020B0609020204030204" pitchFamily="49" charset="0"/>
              </a:rPr>
              <a:t>2</a:t>
            </a:r>
          </a:p>
          <a:p>
            <a:r>
              <a:rPr lang="en-US" altLang="ko-KR" sz="2200" dirty="0">
                <a:latin typeface="Consolas" panose="020B0609020204030204" pitchFamily="49" charset="0"/>
              </a:rPr>
              <a:t>y </a:t>
            </a:r>
            <a:r>
              <a:rPr lang="en-US" altLang="ko-KR" sz="2200" dirty="0">
                <a:solidFill>
                  <a:srgbClr val="7030A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2200" dirty="0">
                <a:latin typeface="Consolas" panose="020B0609020204030204" pitchFamily="49" charset="0"/>
              </a:rPr>
              <a:t> </a:t>
            </a:r>
            <a:r>
              <a:rPr lang="en-US" altLang="ko-KR" sz="2200" dirty="0">
                <a:solidFill>
                  <a:srgbClr val="008000"/>
                </a:solidFill>
                <a:latin typeface="Consolas" panose="020B0609020204030204" pitchFamily="49" charset="0"/>
              </a:rPr>
              <a:t>3</a:t>
            </a:r>
          </a:p>
          <a:p>
            <a:r>
              <a:rPr lang="en-US" altLang="ko-KR" sz="2200" dirty="0">
                <a:latin typeface="Consolas" panose="020B0609020204030204" pitchFamily="49" charset="0"/>
              </a:rPr>
              <a:t>z </a:t>
            </a:r>
            <a:r>
              <a:rPr lang="en-US" altLang="ko-KR" sz="2200" dirty="0">
                <a:solidFill>
                  <a:srgbClr val="7030A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2200" dirty="0">
                <a:latin typeface="Consolas" panose="020B0609020204030204" pitchFamily="49" charset="0"/>
              </a:rPr>
              <a:t> x </a:t>
            </a:r>
            <a:r>
              <a:rPr lang="en-US" altLang="ko-KR" sz="2200" dirty="0">
                <a:solidFill>
                  <a:srgbClr val="7030A0"/>
                </a:solidFill>
                <a:latin typeface="Consolas" panose="020B0609020204030204" pitchFamily="49" charset="0"/>
              </a:rPr>
              <a:t>+</a:t>
            </a:r>
            <a:r>
              <a:rPr lang="en-US" altLang="ko-KR" sz="2200" dirty="0">
                <a:latin typeface="Consolas" panose="020B0609020204030204" pitchFamily="49" charset="0"/>
              </a:rPr>
              <a:t> y</a:t>
            </a:r>
          </a:p>
          <a:p>
            <a:endParaRPr lang="en-US" altLang="ko-KR" sz="2200" dirty="0">
              <a:latin typeface="Consolas" panose="020B0609020204030204" pitchFamily="49" charset="0"/>
            </a:endParaRPr>
          </a:p>
          <a:p>
            <a:pPr>
              <a:lnSpc>
                <a:spcPct val="120000"/>
              </a:lnSpc>
            </a:pPr>
            <a:r>
              <a:rPr lang="en-US" altLang="ko-KR" sz="2200" dirty="0">
                <a:latin typeface="Consolas" panose="020B0609020204030204" pitchFamily="49" charset="0"/>
              </a:rPr>
              <a:t>x </a:t>
            </a:r>
            <a:r>
              <a:rPr lang="en-US" altLang="ko-KR" sz="2200" dirty="0">
                <a:solidFill>
                  <a:srgbClr val="7030A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2200" dirty="0">
                <a:latin typeface="Consolas" panose="020B0609020204030204" pitchFamily="49" charset="0"/>
              </a:rPr>
              <a:t> </a:t>
            </a:r>
            <a:r>
              <a:rPr lang="en-US" altLang="ko-KR" sz="2200" dirty="0">
                <a:solidFill>
                  <a:srgbClr val="C00000"/>
                </a:solidFill>
                <a:latin typeface="Consolas" panose="020B0609020204030204" pitchFamily="49" charset="0"/>
              </a:rPr>
              <a:t>'hello'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latin typeface="Consolas" panose="020B0609020204030204" pitchFamily="49" charset="0"/>
              </a:rPr>
              <a:t>x = </a:t>
            </a:r>
            <a:r>
              <a:rPr lang="en-US" altLang="ko-KR" sz="2200" dirty="0">
                <a:solidFill>
                  <a:srgbClr val="C00000"/>
                </a:solidFill>
                <a:latin typeface="Consolas" panose="020B0609020204030204" pitchFamily="49" charset="0"/>
              </a:rPr>
              <a:t>"hello"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latin typeface="Consolas" panose="020B0609020204030204" pitchFamily="49" charset="0"/>
              </a:rPr>
              <a:t>X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C00000"/>
                </a:solidFill>
                <a:latin typeface="Consolas" panose="020B0609020204030204" pitchFamily="49" charset="0"/>
              </a:rPr>
              <a:t>[Out] </a:t>
            </a:r>
            <a:r>
              <a:rPr lang="en-US" altLang="ko-KR" sz="2200" dirty="0">
                <a:latin typeface="Consolas" panose="020B0609020204030204" pitchFamily="49" charset="0"/>
              </a:rPr>
              <a:t>'hello'</a:t>
            </a:r>
          </a:p>
          <a:p>
            <a:endParaRPr lang="en-US" altLang="ko-KR" sz="2200" dirty="0">
              <a:latin typeface="Consolas" panose="020B0609020204030204" pitchFamily="49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95340" y="4769349"/>
            <a:ext cx="877484" cy="461663"/>
          </a:xfrm>
          <a:prstGeom prst="rect">
            <a:avLst/>
          </a:prstGeom>
        </p:spPr>
        <p:txBody>
          <a:bodyPr wrap="none" lIns="0" tIns="45719" rIns="0" bIns="45719">
            <a:spAutoFit/>
          </a:bodyPr>
          <a:lstStyle/>
          <a:p>
            <a:r>
              <a:rPr lang="ko-KR" altLang="en-US" sz="2400" b="1" spc="-80" dirty="0">
                <a:solidFill>
                  <a:srgbClr val="0070C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</a:rPr>
              <a:t>■ 출력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35476" y="5098058"/>
            <a:ext cx="5626857" cy="1311126"/>
          </a:xfrm>
          <a:prstGeom prst="rect">
            <a:avLst/>
          </a:prstGeom>
          <a:noFill/>
        </p:spPr>
        <p:txBody>
          <a:bodyPr wrap="none" lIns="91438" tIns="45719" rIns="91438" bIns="45719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2200" dirty="0">
                <a:latin typeface="Consolas" panose="020B0609020204030204" pitchFamily="49" charset="0"/>
              </a:rPr>
              <a:t>d </a:t>
            </a:r>
            <a:r>
              <a:rPr lang="en-US" altLang="ko-KR" sz="2200" dirty="0">
                <a:solidFill>
                  <a:srgbClr val="7030A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2200" dirty="0">
                <a:latin typeface="Consolas" panose="020B0609020204030204" pitchFamily="49" charset="0"/>
              </a:rPr>
              <a:t> {</a:t>
            </a:r>
            <a:r>
              <a:rPr lang="en-US" altLang="ko-KR" sz="2200" dirty="0">
                <a:solidFill>
                  <a:srgbClr val="C00000"/>
                </a:solidFill>
                <a:latin typeface="Consolas" panose="020B0609020204030204" pitchFamily="49" charset="0"/>
              </a:rPr>
              <a:t>'key1'</a:t>
            </a:r>
            <a:r>
              <a:rPr lang="en-US" altLang="ko-KR" sz="2200" dirty="0">
                <a:latin typeface="Consolas" panose="020B0609020204030204" pitchFamily="49" charset="0"/>
              </a:rPr>
              <a:t>:</a:t>
            </a:r>
            <a:r>
              <a:rPr lang="en-US" altLang="ko-KR" sz="2200" dirty="0">
                <a:solidFill>
                  <a:srgbClr val="C00000"/>
                </a:solidFill>
                <a:latin typeface="Consolas" panose="020B0609020204030204" pitchFamily="49" charset="0"/>
              </a:rPr>
              <a:t>'item1','key2'</a:t>
            </a:r>
            <a:r>
              <a:rPr lang="en-US" altLang="ko-KR" sz="2200" dirty="0">
                <a:latin typeface="Consolas" panose="020B0609020204030204" pitchFamily="49" charset="0"/>
              </a:rPr>
              <a:t>:</a:t>
            </a:r>
            <a:r>
              <a:rPr lang="en-US" altLang="ko-KR" sz="2200" dirty="0">
                <a:solidFill>
                  <a:srgbClr val="C00000"/>
                </a:solidFill>
                <a:latin typeface="Consolas" panose="020B0609020204030204" pitchFamily="49" charset="0"/>
              </a:rPr>
              <a:t>'item2'</a:t>
            </a:r>
            <a:r>
              <a:rPr lang="en-US" altLang="ko-KR" sz="2200" dirty="0">
                <a:latin typeface="Consolas" panose="020B0609020204030204" pitchFamily="49" charset="0"/>
              </a:rPr>
              <a:t>}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latin typeface="Consolas" panose="020B0609020204030204" pitchFamily="49" charset="0"/>
              </a:rPr>
              <a:t>d[</a:t>
            </a:r>
            <a:r>
              <a:rPr lang="en-US" altLang="ko-KR" sz="2200" dirty="0">
                <a:solidFill>
                  <a:srgbClr val="C00000"/>
                </a:solidFill>
                <a:latin typeface="Consolas" panose="020B0609020204030204" pitchFamily="49" charset="0"/>
              </a:rPr>
              <a:t>'key1'</a:t>
            </a:r>
            <a:r>
              <a:rPr lang="en-US" altLang="ko-KR" sz="2200" dirty="0">
                <a:latin typeface="Consolas" panose="020B0609020204030204" pitchFamily="49" charset="0"/>
              </a:rPr>
              <a:t>]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F0000"/>
                </a:solidFill>
                <a:latin typeface="Consolas" panose="020B0609020204030204" pitchFamily="49" charset="0"/>
              </a:rPr>
              <a:t>[Out] </a:t>
            </a:r>
            <a:r>
              <a:rPr lang="en-US" altLang="ko-KR" sz="2200" dirty="0"/>
              <a:t>'item1'</a:t>
            </a:r>
            <a:endParaRPr lang="en-US" altLang="ko-KR" sz="2200" dirty="0">
              <a:latin typeface="Consolas" panose="020B0609020204030204" pitchFamily="49" charset="0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335476" y="1219702"/>
            <a:ext cx="1788310" cy="461663"/>
          </a:xfrm>
          <a:prstGeom prst="rect">
            <a:avLst/>
          </a:prstGeom>
        </p:spPr>
        <p:txBody>
          <a:bodyPr wrap="none" lIns="0" tIns="45719" rIns="0" bIns="45719">
            <a:spAutoFit/>
          </a:bodyPr>
          <a:lstStyle/>
          <a:p>
            <a:r>
              <a:rPr lang="ko-KR" altLang="en-US" sz="2400" b="1" spc="-80" dirty="0">
                <a:solidFill>
                  <a:srgbClr val="0070C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</a:rPr>
              <a:t>■ 리스트</a:t>
            </a:r>
            <a:r>
              <a:rPr lang="en-US" altLang="ko-KR" sz="2400" b="1" spc="-80" dirty="0">
                <a:solidFill>
                  <a:srgbClr val="0070C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</a:rPr>
              <a:t>(List)</a:t>
            </a:r>
            <a:endParaRPr lang="ko-KR" altLang="en-US" sz="2400" b="1" spc="-80" dirty="0">
              <a:solidFill>
                <a:srgbClr val="0070C0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Malgun Gothic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50318" y="1549935"/>
            <a:ext cx="5004892" cy="3274741"/>
          </a:xfrm>
          <a:prstGeom prst="rect">
            <a:avLst/>
          </a:prstGeom>
          <a:noFill/>
        </p:spPr>
        <p:txBody>
          <a:bodyPr wrap="none" lIns="91438" tIns="45719" rIns="91438" bIns="45719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008000"/>
                </a:solidFill>
                <a:latin typeface="Consolas" panose="020B0609020204030204" pitchFamily="49" charset="0"/>
              </a:rPr>
              <a:t>[1</a:t>
            </a:r>
            <a:r>
              <a:rPr lang="en-US" altLang="ko-KR" sz="2200" dirty="0">
                <a:latin typeface="Consolas" panose="020B0609020204030204" pitchFamily="49" charset="0"/>
              </a:rPr>
              <a:t>,</a:t>
            </a:r>
            <a:r>
              <a:rPr lang="en-US" altLang="ko-KR" sz="2200" dirty="0">
                <a:solidFill>
                  <a:srgbClr val="008000"/>
                </a:solidFill>
                <a:latin typeface="Consolas" panose="020B0609020204030204" pitchFamily="49" charset="0"/>
              </a:rPr>
              <a:t> 2</a:t>
            </a:r>
            <a:r>
              <a:rPr lang="en-US" altLang="ko-KR" sz="2200" dirty="0">
                <a:latin typeface="Consolas" panose="020B0609020204030204" pitchFamily="49" charset="0"/>
              </a:rPr>
              <a:t>,</a:t>
            </a:r>
            <a:r>
              <a:rPr lang="en-US" altLang="ko-KR" sz="2200" dirty="0">
                <a:solidFill>
                  <a:srgbClr val="008000"/>
                </a:solidFill>
                <a:latin typeface="Consolas" panose="020B0609020204030204" pitchFamily="49" charset="0"/>
              </a:rPr>
              <a:t> 3]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008000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2200" dirty="0">
                <a:solidFill>
                  <a:srgbClr val="C00000"/>
                </a:solidFill>
                <a:latin typeface="Consolas" panose="020B0609020204030204" pitchFamily="49" charset="0"/>
              </a:rPr>
              <a:t>'a'</a:t>
            </a:r>
            <a:r>
              <a:rPr lang="en-US" altLang="ko-KR" sz="2200" dirty="0">
                <a:solidFill>
                  <a:srgbClr val="008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2200" dirty="0">
                <a:solidFill>
                  <a:srgbClr val="C00000"/>
                </a:solidFill>
                <a:latin typeface="Consolas" panose="020B0609020204030204" pitchFamily="49" charset="0"/>
              </a:rPr>
              <a:t>'b', 'c']</a:t>
            </a:r>
            <a:endParaRPr lang="en-US" altLang="ko-KR" sz="2200" dirty="0">
              <a:solidFill>
                <a:srgbClr val="008000"/>
              </a:solidFill>
              <a:latin typeface="Consolas" panose="020B0609020204030204" pitchFamily="49" charset="0"/>
            </a:endParaRPr>
          </a:p>
          <a:p>
            <a:pPr>
              <a:lnSpc>
                <a:spcPct val="120000"/>
              </a:lnSpc>
            </a:pPr>
            <a:r>
              <a:rPr lang="en-US" altLang="ko-KR" sz="2200" dirty="0" err="1">
                <a:latin typeface="Consolas" panose="020B0609020204030204" pitchFamily="49" charset="0"/>
              </a:rPr>
              <a:t>my_list</a:t>
            </a:r>
            <a:r>
              <a:rPr lang="en-US" altLang="ko-KR" sz="2200" dirty="0">
                <a:latin typeface="Consolas" panose="020B0609020204030204" pitchFamily="49" charset="0"/>
              </a:rPr>
              <a:t> </a:t>
            </a:r>
            <a:r>
              <a:rPr lang="en-US" altLang="ko-KR" sz="2200" dirty="0">
                <a:solidFill>
                  <a:srgbClr val="7030A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2200" dirty="0">
                <a:latin typeface="Consolas" panose="020B0609020204030204" pitchFamily="49" charset="0"/>
              </a:rPr>
              <a:t> </a:t>
            </a:r>
            <a:r>
              <a:rPr lang="en-US" altLang="ko-KR" sz="2200" dirty="0">
                <a:solidFill>
                  <a:srgbClr val="00B050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2200" dirty="0">
                <a:solidFill>
                  <a:srgbClr val="008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2200" dirty="0">
                <a:latin typeface="Consolas" panose="020B0609020204030204" pitchFamily="49" charset="0"/>
              </a:rPr>
              <a:t>,</a:t>
            </a:r>
            <a:r>
              <a:rPr lang="en-US" altLang="ko-KR" sz="2200" dirty="0">
                <a:solidFill>
                  <a:srgbClr val="008000"/>
                </a:solidFill>
                <a:latin typeface="Consolas" panose="020B0609020204030204" pitchFamily="49" charset="0"/>
              </a:rPr>
              <a:t> 2</a:t>
            </a:r>
            <a:r>
              <a:rPr lang="en-US" altLang="ko-KR" sz="2200" dirty="0">
                <a:latin typeface="Consolas" panose="020B0609020204030204" pitchFamily="49" charset="0"/>
              </a:rPr>
              <a:t>,</a:t>
            </a:r>
            <a:r>
              <a:rPr lang="en-US" altLang="ko-KR" sz="2200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2200" dirty="0">
                <a:solidFill>
                  <a:srgbClr val="C00000"/>
                </a:solidFill>
                <a:latin typeface="Consolas" panose="020B0609020204030204" pitchFamily="49" charset="0"/>
              </a:rPr>
              <a:t>'apple', </a:t>
            </a:r>
            <a:r>
              <a:rPr lang="en-US" altLang="ko-KR" sz="2200" dirty="0">
                <a:solidFill>
                  <a:srgbClr val="0070C0"/>
                </a:solidFill>
                <a:latin typeface="Consolas" panose="020B0609020204030204" pitchFamily="49" charset="0"/>
              </a:rPr>
              <a:t>True</a:t>
            </a:r>
            <a:r>
              <a:rPr lang="en-US" altLang="ko-KR" sz="2200" dirty="0">
                <a:solidFill>
                  <a:srgbClr val="00B050"/>
                </a:solidFill>
                <a:latin typeface="Consolas" panose="020B0609020204030204" pitchFamily="49" charset="0"/>
              </a:rPr>
              <a:t>]</a:t>
            </a:r>
          </a:p>
          <a:p>
            <a:pPr>
              <a:lnSpc>
                <a:spcPct val="120000"/>
              </a:lnSpc>
            </a:pPr>
            <a:r>
              <a:rPr lang="en-US" altLang="ko-KR" sz="2200" dirty="0" err="1">
                <a:latin typeface="Consolas" panose="020B0609020204030204" pitchFamily="49" charset="0"/>
              </a:rPr>
              <a:t>my_list.</a:t>
            </a:r>
            <a:r>
              <a:rPr lang="en-US" altLang="ko-KR" sz="2200" dirty="0" err="1">
                <a:solidFill>
                  <a:srgbClr val="0000CC"/>
                </a:solidFill>
                <a:latin typeface="Consolas" panose="020B0609020204030204" pitchFamily="49" charset="0"/>
              </a:rPr>
              <a:t>append</a:t>
            </a:r>
            <a:r>
              <a:rPr lang="en-US" altLang="ko-KR" sz="2200" dirty="0">
                <a:latin typeface="Consolas" panose="020B0609020204030204" pitchFamily="49" charset="0"/>
              </a:rPr>
              <a:t>(</a:t>
            </a:r>
            <a:r>
              <a:rPr lang="en-US" altLang="ko-KR" sz="2200" dirty="0">
                <a:solidFill>
                  <a:srgbClr val="C00000"/>
                </a:solidFill>
                <a:latin typeface="Consolas" panose="020B0609020204030204" pitchFamily="49" charset="0"/>
              </a:rPr>
              <a:t>100)</a:t>
            </a:r>
          </a:p>
          <a:p>
            <a:pPr>
              <a:lnSpc>
                <a:spcPct val="120000"/>
              </a:lnSpc>
            </a:pPr>
            <a:r>
              <a:rPr lang="en-US" altLang="ko-KR" sz="2200" dirty="0" err="1">
                <a:latin typeface="Consolas" panose="020B0609020204030204" pitchFamily="49" charset="0"/>
              </a:rPr>
              <a:t>my_list</a:t>
            </a:r>
            <a:r>
              <a:rPr lang="en-US" altLang="ko-KR" sz="2200" dirty="0">
                <a:solidFill>
                  <a:srgbClr val="008000"/>
                </a:solidFill>
                <a:latin typeface="Consolas" panose="020B0609020204030204" pitchFamily="49" charset="0"/>
              </a:rPr>
              <a:t>[0]</a:t>
            </a:r>
          </a:p>
          <a:p>
            <a:pPr>
              <a:lnSpc>
                <a:spcPct val="120000"/>
              </a:lnSpc>
            </a:pPr>
            <a:r>
              <a:rPr lang="en-US" altLang="ko-KR" sz="2200" dirty="0" err="1">
                <a:latin typeface="Consolas" panose="020B0609020204030204" pitchFamily="49" charset="0"/>
              </a:rPr>
              <a:t>my_list</a:t>
            </a:r>
            <a:r>
              <a:rPr lang="en-US" altLang="ko-KR" sz="2200" dirty="0">
                <a:solidFill>
                  <a:srgbClr val="008000"/>
                </a:solidFill>
                <a:latin typeface="Consolas" panose="020B0609020204030204" pitchFamily="49" charset="0"/>
              </a:rPr>
              <a:t>[:-1]</a:t>
            </a:r>
          </a:p>
          <a:p>
            <a:pPr>
              <a:lnSpc>
                <a:spcPct val="120000"/>
              </a:lnSpc>
            </a:pPr>
            <a:r>
              <a:rPr lang="en-US" altLang="ko-KR" sz="2200" dirty="0" err="1">
                <a:latin typeface="Consolas" panose="020B0609020204030204" pitchFamily="49" charset="0"/>
              </a:rPr>
              <a:t>my_list</a:t>
            </a:r>
            <a:r>
              <a:rPr lang="en-US" altLang="ko-KR" sz="2200" dirty="0">
                <a:solidFill>
                  <a:srgbClr val="008000"/>
                </a:solidFill>
                <a:latin typeface="Consolas" panose="020B0609020204030204" pitchFamily="49" charset="0"/>
              </a:rPr>
              <a:t>[-1]</a:t>
            </a:r>
          </a:p>
          <a:p>
            <a:endParaRPr lang="en-US" altLang="ko-KR" sz="2200" dirty="0">
              <a:latin typeface="Consolas" panose="020B0609020204030204" pitchFamily="49" charset="0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365674" y="4769349"/>
            <a:ext cx="2904321" cy="461663"/>
          </a:xfrm>
          <a:prstGeom prst="rect">
            <a:avLst/>
          </a:prstGeom>
        </p:spPr>
        <p:txBody>
          <a:bodyPr wrap="none" lIns="0" tIns="45719" rIns="0" bIns="45719">
            <a:spAutoFit/>
          </a:bodyPr>
          <a:lstStyle/>
          <a:p>
            <a:r>
              <a:rPr lang="ko-KR" altLang="en-US" sz="2400" b="1" spc="-80" dirty="0">
                <a:solidFill>
                  <a:srgbClr val="0070C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</a:rPr>
              <a:t>■ </a:t>
            </a:r>
            <a:r>
              <a:rPr lang="ko-KR" altLang="en-US" sz="2400" b="1" spc="-80" dirty="0" err="1">
                <a:solidFill>
                  <a:srgbClr val="0070C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</a:rPr>
              <a:t>딕셔너리</a:t>
            </a:r>
            <a:r>
              <a:rPr lang="en-US" altLang="ko-KR" sz="2400" b="1" spc="-80" dirty="0">
                <a:solidFill>
                  <a:srgbClr val="0070C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</a:rPr>
              <a:t>(Dictionary)</a:t>
            </a:r>
            <a:endParaRPr lang="ko-KR" altLang="en-US" sz="2400" b="1" spc="-80" dirty="0">
              <a:solidFill>
                <a:srgbClr val="0070C0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Malgun Gothic"/>
            </a:endParaRPr>
          </a:p>
        </p:txBody>
      </p:sp>
      <p:sp>
        <p:nvSpPr>
          <p:cNvPr id="4" name="사각형 설명선 3"/>
          <p:cNvSpPr/>
          <p:nvPr/>
        </p:nvSpPr>
        <p:spPr>
          <a:xfrm>
            <a:off x="10962333" y="5122259"/>
            <a:ext cx="1050518" cy="653047"/>
          </a:xfrm>
          <a:prstGeom prst="wedgeRectCallout">
            <a:avLst>
              <a:gd name="adj1" fmla="val -68540"/>
              <a:gd name="adj2" fmla="val -14799"/>
            </a:avLst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Brace</a:t>
            </a:r>
          </a:p>
          <a:p>
            <a:pPr algn="ctr"/>
            <a:r>
              <a:rPr lang="ko-KR" altLang="en-US" sz="16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중괄호</a:t>
            </a:r>
          </a:p>
        </p:txBody>
      </p:sp>
      <p:sp>
        <p:nvSpPr>
          <p:cNvPr id="14" name="사각형 설명선 13"/>
          <p:cNvSpPr/>
          <p:nvPr/>
        </p:nvSpPr>
        <p:spPr>
          <a:xfrm>
            <a:off x="10623315" y="2350343"/>
            <a:ext cx="1050518" cy="653047"/>
          </a:xfrm>
          <a:prstGeom prst="wedgeRectCallout">
            <a:avLst>
              <a:gd name="adj1" fmla="val -88604"/>
              <a:gd name="adj2" fmla="val -15939"/>
            </a:avLst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Bracket</a:t>
            </a:r>
          </a:p>
          <a:p>
            <a:pPr algn="ctr"/>
            <a:r>
              <a:rPr lang="ko-KR" altLang="en-US" sz="16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대괄호</a:t>
            </a:r>
          </a:p>
        </p:txBody>
      </p:sp>
      <p:sp>
        <p:nvSpPr>
          <p:cNvPr id="15" name="사각형 설명선 14"/>
          <p:cNvSpPr/>
          <p:nvPr/>
        </p:nvSpPr>
        <p:spPr>
          <a:xfrm>
            <a:off x="2930394" y="2657163"/>
            <a:ext cx="1841575" cy="653047"/>
          </a:xfrm>
          <a:prstGeom prst="wedgeRectCallout">
            <a:avLst>
              <a:gd name="adj1" fmla="val -77322"/>
              <a:gd name="adj2" fmla="val 12344"/>
            </a:avLst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Single Quotation</a:t>
            </a:r>
          </a:p>
          <a:p>
            <a:pPr algn="ctr"/>
            <a:r>
              <a:rPr lang="ko-KR" altLang="en-US" sz="16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작은 따옴표</a:t>
            </a:r>
          </a:p>
        </p:txBody>
      </p:sp>
      <p:sp>
        <p:nvSpPr>
          <p:cNvPr id="16" name="사각형 설명선 15"/>
          <p:cNvSpPr/>
          <p:nvPr/>
        </p:nvSpPr>
        <p:spPr>
          <a:xfrm>
            <a:off x="2930394" y="3429000"/>
            <a:ext cx="1841575" cy="857008"/>
          </a:xfrm>
          <a:prstGeom prst="wedgeRectCallout">
            <a:avLst>
              <a:gd name="adj1" fmla="val -75261"/>
              <a:gd name="adj2" fmla="val -38002"/>
            </a:avLst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Double Quotation</a:t>
            </a:r>
          </a:p>
          <a:p>
            <a:pPr algn="ctr"/>
            <a:r>
              <a:rPr lang="ko-KR" altLang="en-US" sz="16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쌍 따옴표</a:t>
            </a:r>
          </a:p>
        </p:txBody>
      </p:sp>
      <p:sp>
        <p:nvSpPr>
          <p:cNvPr id="17" name="직사각형 16"/>
          <p:cNvSpPr/>
          <p:nvPr/>
        </p:nvSpPr>
        <p:spPr>
          <a:xfrm flipV="1">
            <a:off x="-8873" y="344691"/>
            <a:ext cx="137033" cy="5395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554"/>
            <a:endParaRPr lang="ko-KR" altLang="en-US" sz="799">
              <a:solidFill>
                <a:srgbClr val="0070C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07673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 txBox="1">
            <a:spLocks/>
          </p:cNvSpPr>
          <p:nvPr/>
        </p:nvSpPr>
        <p:spPr>
          <a:xfrm>
            <a:off x="132827" y="362538"/>
            <a:ext cx="10262680" cy="544463"/>
          </a:xfrm>
          <a:prstGeom prst="rect">
            <a:avLst/>
          </a:prstGeom>
        </p:spPr>
        <p:txBody>
          <a:bodyPr lIns="91438" tIns="45719" rIns="91438" bIns="45719"/>
          <a:lstStyle>
            <a:lvl1pPr algn="l" defTabSz="68644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실습</a:t>
            </a:r>
            <a:endParaRPr lang="en-US" altLang="ko-KR" sz="3600" dirty="0">
              <a:solidFill>
                <a:srgbClr val="0070C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4692397" y="2406727"/>
            <a:ext cx="4380934" cy="900000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python_essence.ipynb</a:t>
            </a:r>
            <a:endParaRPr lang="en-US" altLang="ko-KR" sz="2800" b="1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0" name="Picture 5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5257" y="2259071"/>
            <a:ext cx="1169929" cy="11699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직사각형 10"/>
          <p:cNvSpPr/>
          <p:nvPr/>
        </p:nvSpPr>
        <p:spPr>
          <a:xfrm flipV="1">
            <a:off x="-8873" y="344691"/>
            <a:ext cx="137033" cy="5395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554"/>
            <a:endParaRPr lang="ko-KR" altLang="en-US" sz="799">
              <a:solidFill>
                <a:srgbClr val="0070C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" name="Picture 33">
            <a:hlinkClick r:id="rId4"/>
            <a:extLst>
              <a:ext uri="{FF2B5EF4-FFF2-40B4-BE49-F238E27FC236}">
                <a16:creationId xmlns:a16="http://schemas.microsoft.com/office/drawing/2014/main" id="{92AAA46F-CE16-AA9E-3605-929336C6BC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4786" y="3689442"/>
            <a:ext cx="1169929" cy="13542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35" descr="GitHub - jupyterlab/jupyterlab: JupyterLab computational environment.">
            <a:hlinkClick r:id="rId4"/>
            <a:extLst>
              <a:ext uri="{FF2B5EF4-FFF2-40B4-BE49-F238E27FC236}">
                <a16:creationId xmlns:a16="http://schemas.microsoft.com/office/drawing/2014/main" id="{B67BF890-2818-9E06-707D-EA7901A3E8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2397" y="3689442"/>
            <a:ext cx="1195501" cy="1195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5" descr="Google colab-2] 구글 코랩 개발환경 설정">
            <a:extLst>
              <a:ext uri="{FF2B5EF4-FFF2-40B4-BE49-F238E27FC236}">
                <a16:creationId xmlns:a16="http://schemas.microsoft.com/office/drawing/2014/main" id="{93C7F01D-A2BE-C6A0-951E-D1B0830D17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663740"/>
            <a:ext cx="2413062" cy="1066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7">
            <a:hlinkClick r:id="rId8"/>
            <a:extLst>
              <a:ext uri="{FF2B5EF4-FFF2-40B4-BE49-F238E27FC236}">
                <a16:creationId xmlns:a16="http://schemas.microsoft.com/office/drawing/2014/main" id="{90DB92CA-77D5-1554-5421-42E44C61D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7164" y="3753893"/>
            <a:ext cx="1066597" cy="10665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89313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/>
          <p:cNvSpPr txBox="1">
            <a:spLocks/>
          </p:cNvSpPr>
          <p:nvPr/>
        </p:nvSpPr>
        <p:spPr>
          <a:xfrm>
            <a:off x="0" y="2530381"/>
            <a:ext cx="12192000" cy="914222"/>
          </a:xfrm>
          <a:prstGeom prst="rect">
            <a:avLst/>
          </a:prstGeom>
        </p:spPr>
        <p:txBody>
          <a:bodyPr/>
          <a:lstStyle>
            <a:lvl1pPr algn="l" defTabSz="68644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6000" b="1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리눅스</a:t>
            </a:r>
            <a:r>
              <a:rPr lang="en-US" altLang="ko-KR" sz="6000" b="1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6000" b="1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우분투</a:t>
            </a:r>
            <a:r>
              <a:rPr lang="en-US" altLang="ko-KR" sz="6000" b="1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6000" b="1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가상머신</a:t>
            </a:r>
            <a:r>
              <a:rPr lang="en-US" altLang="ko-KR" sz="6000" b="1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6000" b="1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설치</a:t>
            </a:r>
            <a:endParaRPr lang="en-US" altLang="ko-KR" sz="6000" b="1" dirty="0">
              <a:solidFill>
                <a:srgbClr val="00B0F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597952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/>
          <p:cNvSpPr txBox="1">
            <a:spLocks/>
          </p:cNvSpPr>
          <p:nvPr/>
        </p:nvSpPr>
        <p:spPr>
          <a:xfrm>
            <a:off x="0" y="2530381"/>
            <a:ext cx="12192000" cy="914222"/>
          </a:xfrm>
          <a:prstGeom prst="rect">
            <a:avLst/>
          </a:prstGeom>
        </p:spPr>
        <p:txBody>
          <a:bodyPr/>
          <a:lstStyle>
            <a:lvl1pPr algn="l" defTabSz="68644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6000" b="1" dirty="0" err="1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개발툴</a:t>
            </a:r>
            <a:r>
              <a:rPr lang="en-US" altLang="ko-KR" sz="6000" b="1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6000" b="1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설치</a:t>
            </a:r>
            <a:endParaRPr lang="en-US" altLang="ko-KR" sz="6000" b="1" dirty="0">
              <a:solidFill>
                <a:srgbClr val="00B0F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030187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89A05D84-79CD-A237-0979-320C2D9762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2240"/>
          <a:stretch/>
        </p:blipFill>
        <p:spPr>
          <a:xfrm>
            <a:off x="5427845" y="2410732"/>
            <a:ext cx="5021305" cy="127635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BD6F93D-CED2-740A-DA77-6A1705E6D2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4117" y="1222150"/>
            <a:ext cx="3314700" cy="1162050"/>
          </a:xfrm>
          <a:prstGeom prst="rect">
            <a:avLst/>
          </a:prstGeom>
        </p:spPr>
      </p:pic>
      <p:sp>
        <p:nvSpPr>
          <p:cNvPr id="2" name="제목 1"/>
          <p:cNvSpPr txBox="1">
            <a:spLocks/>
          </p:cNvSpPr>
          <p:nvPr/>
        </p:nvSpPr>
        <p:spPr>
          <a:xfrm>
            <a:off x="142675" y="344693"/>
            <a:ext cx="4961586" cy="544463"/>
          </a:xfrm>
          <a:prstGeom prst="rect">
            <a:avLst/>
          </a:prstGeom>
        </p:spPr>
        <p:txBody>
          <a:bodyPr lIns="91438" tIns="45719" rIns="91438" bIns="45719"/>
          <a:lstStyle>
            <a:lvl1pPr algn="l" defTabSz="68644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 err="1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VirtualBox</a:t>
            </a:r>
            <a:r>
              <a:rPr lang="en-US" altLang="ko-KR" sz="360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360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설치</a:t>
            </a:r>
            <a:endParaRPr lang="en-US" altLang="ko-KR" sz="3600" dirty="0">
              <a:solidFill>
                <a:srgbClr val="00B0F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 flipV="1">
            <a:off x="-8873" y="330178"/>
            <a:ext cx="137033" cy="5395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3532"/>
            <a:endParaRPr lang="ko-KR" altLang="en-US" sz="800">
              <a:solidFill>
                <a:srgbClr val="0070C0"/>
              </a:solidFill>
              <a:latin typeface="KT서체 Bold" panose="020B0600000101010101" pitchFamily="50" charset="-127"/>
              <a:ea typeface="KT서체 Bold" panose="020B0600000101010101" pitchFamily="50" charset="-127"/>
            </a:endParaRPr>
          </a:p>
        </p:txBody>
      </p:sp>
      <p:sp>
        <p:nvSpPr>
          <p:cNvPr id="32" name="모서리가 둥근 직사각형 31">
            <a:hlinkClick r:id="rId5"/>
          </p:cNvPr>
          <p:cNvSpPr/>
          <p:nvPr/>
        </p:nvSpPr>
        <p:spPr>
          <a:xfrm>
            <a:off x="331618" y="995392"/>
            <a:ext cx="4961586" cy="51282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377"/>
            <a:r>
              <a:rPr lang="en-US" altLang="ko-KR" sz="2000" b="1" dirty="0">
                <a:solidFill>
                  <a:prstClr val="white"/>
                </a:solidFill>
              </a:rPr>
              <a:t>https://www.virtualbox.org/</a:t>
            </a:r>
          </a:p>
        </p:txBody>
      </p:sp>
      <p:sp>
        <p:nvSpPr>
          <p:cNvPr id="35" name="직사각형 34"/>
          <p:cNvSpPr/>
          <p:nvPr/>
        </p:nvSpPr>
        <p:spPr>
          <a:xfrm>
            <a:off x="5484117" y="889156"/>
            <a:ext cx="2932854" cy="369330"/>
          </a:xfrm>
          <a:prstGeom prst="rect">
            <a:avLst/>
          </a:prstGeom>
        </p:spPr>
        <p:txBody>
          <a:bodyPr wrap="none" lIns="0" tIns="45719" rIns="0" bIns="45719">
            <a:spAutoFit/>
          </a:bodyPr>
          <a:lstStyle/>
          <a:p>
            <a:pPr defTabSz="914377"/>
            <a:r>
              <a:rPr lang="ko-KR" altLang="en-US" b="1" spc="-80" dirty="0">
                <a:solidFill>
                  <a:srgbClr val="0070C0"/>
                </a:solidFill>
                <a:latin typeface="+mn-ea"/>
                <a:cs typeface="Malgun Gothic"/>
              </a:rPr>
              <a:t>■ 설치파일 다운로드 및 설치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531"/>
          <a:stretch/>
        </p:blipFill>
        <p:spPr bwMode="auto">
          <a:xfrm>
            <a:off x="331617" y="1508216"/>
            <a:ext cx="4915632" cy="4440408"/>
          </a:xfrm>
          <a:prstGeom prst="rect">
            <a:avLst/>
          </a:prstGeom>
          <a:noFill/>
          <a:ln w="9525">
            <a:solidFill>
              <a:schemeClr val="accent5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모서리가 둥근 직사각형 12"/>
          <p:cNvSpPr/>
          <p:nvPr/>
        </p:nvSpPr>
        <p:spPr>
          <a:xfrm>
            <a:off x="5484117" y="1462110"/>
            <a:ext cx="2323614" cy="354081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5484117" y="2612167"/>
            <a:ext cx="2323614" cy="329275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모서리가 둥근 직사각형 12">
            <a:extLst>
              <a:ext uri="{FF2B5EF4-FFF2-40B4-BE49-F238E27FC236}">
                <a16:creationId xmlns:a16="http://schemas.microsoft.com/office/drawing/2014/main" id="{B13A8B2C-F5FC-F54A-B2EE-980922BF8B6D}"/>
              </a:ext>
            </a:extLst>
          </p:cNvPr>
          <p:cNvSpPr/>
          <p:nvPr/>
        </p:nvSpPr>
        <p:spPr>
          <a:xfrm>
            <a:off x="2064807" y="3977066"/>
            <a:ext cx="2959476" cy="1007889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08A9CAD-E651-A76C-95DF-B86B71CA7C3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29074"/>
          <a:stretch/>
        </p:blipFill>
        <p:spPr>
          <a:xfrm>
            <a:off x="5484117" y="4029191"/>
            <a:ext cx="5464121" cy="2539689"/>
          </a:xfrm>
          <a:prstGeom prst="rect">
            <a:avLst/>
          </a:prstGeom>
          <a:noFill/>
          <a:ln w="9525">
            <a:solidFill>
              <a:schemeClr val="accent5"/>
            </a:solidFill>
            <a:miter lim="800000"/>
            <a:headEnd/>
            <a:tailEnd/>
          </a:ln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570585F3-5E98-55F1-E155-93D102467E15}"/>
              </a:ext>
            </a:extLst>
          </p:cNvPr>
          <p:cNvSpPr/>
          <p:nvPr/>
        </p:nvSpPr>
        <p:spPr>
          <a:xfrm>
            <a:off x="5484117" y="3703852"/>
            <a:ext cx="1174360" cy="369330"/>
          </a:xfrm>
          <a:prstGeom prst="rect">
            <a:avLst/>
          </a:prstGeom>
        </p:spPr>
        <p:txBody>
          <a:bodyPr wrap="none" lIns="0" tIns="45719" rIns="0" bIns="45719">
            <a:spAutoFit/>
          </a:bodyPr>
          <a:lstStyle/>
          <a:p>
            <a:pPr defTabSz="914377"/>
            <a:r>
              <a:rPr lang="ko-KR" altLang="en-US" b="1" spc="-80" dirty="0">
                <a:solidFill>
                  <a:srgbClr val="0070C0"/>
                </a:solidFill>
                <a:latin typeface="+mn-ea"/>
                <a:cs typeface="Malgun Gothic"/>
              </a:rPr>
              <a:t>■ 실행화면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8D29E84E-1408-6789-3AAA-D1064EB4D93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52787"/>
          <a:stretch/>
        </p:blipFill>
        <p:spPr>
          <a:xfrm>
            <a:off x="10657454" y="2384200"/>
            <a:ext cx="873706" cy="1465712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234B4C21-4846-C225-E31E-748FA7A56100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52209"/>
          <a:stretch/>
        </p:blipFill>
        <p:spPr>
          <a:xfrm>
            <a:off x="10629746" y="995392"/>
            <a:ext cx="884403" cy="1465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8992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37666BE-EC3D-D9BC-79CE-E887875384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9221"/>
          <a:stretch/>
        </p:blipFill>
        <p:spPr>
          <a:xfrm>
            <a:off x="331617" y="1690651"/>
            <a:ext cx="9563160" cy="3351249"/>
          </a:xfrm>
          <a:prstGeom prst="rect">
            <a:avLst/>
          </a:prstGeom>
          <a:ln>
            <a:solidFill>
              <a:schemeClr val="accent5"/>
            </a:solidFill>
          </a:ln>
        </p:spPr>
      </p:pic>
      <p:sp>
        <p:nvSpPr>
          <p:cNvPr id="2" name="제목 1"/>
          <p:cNvSpPr txBox="1">
            <a:spLocks/>
          </p:cNvSpPr>
          <p:nvPr/>
        </p:nvSpPr>
        <p:spPr>
          <a:xfrm>
            <a:off x="142675" y="344693"/>
            <a:ext cx="10262680" cy="544463"/>
          </a:xfrm>
          <a:prstGeom prst="rect">
            <a:avLst/>
          </a:prstGeom>
        </p:spPr>
        <p:txBody>
          <a:bodyPr lIns="91438" tIns="45719" rIns="91438" bIns="45719"/>
          <a:lstStyle>
            <a:lvl1pPr algn="l" defTabSz="68644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Ubuntu  </a:t>
            </a:r>
            <a:r>
              <a:rPr lang="ko-KR" altLang="en-US" sz="360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설치 </a:t>
            </a:r>
            <a:r>
              <a:rPr lang="en-US" altLang="ko-KR" sz="360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Ubuntu</a:t>
            </a:r>
            <a:r>
              <a:rPr lang="ko-KR" altLang="en-US" sz="360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360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22.04 LTS</a:t>
            </a:r>
            <a:r>
              <a:rPr lang="ko-KR" altLang="en-US" sz="360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다운로드</a:t>
            </a:r>
            <a:endParaRPr lang="en-US" altLang="ko-KR" sz="3600" dirty="0">
              <a:solidFill>
                <a:srgbClr val="00B0F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 flipV="1">
            <a:off x="-8873" y="330178"/>
            <a:ext cx="137033" cy="5395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3532"/>
            <a:endParaRPr lang="ko-KR" altLang="en-US" sz="800">
              <a:solidFill>
                <a:srgbClr val="0070C0"/>
              </a:solidFill>
              <a:latin typeface="KT서체 Bold" panose="020B0600000101010101" pitchFamily="50" charset="-127"/>
              <a:ea typeface="KT서체 Bold" panose="020B0600000101010101" pitchFamily="50" charset="-127"/>
            </a:endParaRPr>
          </a:p>
        </p:txBody>
      </p:sp>
      <p:sp>
        <p:nvSpPr>
          <p:cNvPr id="32" name="모서리가 둥근 직사각형 31">
            <a:hlinkClick r:id="rId4"/>
          </p:cNvPr>
          <p:cNvSpPr/>
          <p:nvPr/>
        </p:nvSpPr>
        <p:spPr>
          <a:xfrm>
            <a:off x="331617" y="995392"/>
            <a:ext cx="4037183" cy="51282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377"/>
            <a:r>
              <a:rPr lang="en-US" altLang="ko-KR" sz="2000" b="1" dirty="0">
                <a:solidFill>
                  <a:prstClr val="white"/>
                </a:solidFill>
              </a:rPr>
              <a:t>https://ubuntu.com/desktop</a:t>
            </a:r>
          </a:p>
        </p:txBody>
      </p:sp>
      <p:sp>
        <p:nvSpPr>
          <p:cNvPr id="30" name="모서리가 둥근 직사각형 29"/>
          <p:cNvSpPr/>
          <p:nvPr/>
        </p:nvSpPr>
        <p:spPr>
          <a:xfrm>
            <a:off x="425882" y="4229100"/>
            <a:ext cx="1568017" cy="53079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253B6AC-676C-7389-173F-561FDF824C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87958" y="2615360"/>
            <a:ext cx="7972425" cy="3947196"/>
          </a:xfrm>
          <a:prstGeom prst="rect">
            <a:avLst/>
          </a:prstGeom>
          <a:ln>
            <a:solidFill>
              <a:schemeClr val="accent5"/>
            </a:solidFill>
          </a:ln>
        </p:spPr>
      </p:pic>
      <p:sp>
        <p:nvSpPr>
          <p:cNvPr id="8" name="모서리가 둥근 직사각형 29">
            <a:extLst>
              <a:ext uri="{FF2B5EF4-FFF2-40B4-BE49-F238E27FC236}">
                <a16:creationId xmlns:a16="http://schemas.microsoft.com/office/drawing/2014/main" id="{30D32A8F-6DBB-988A-2E37-AFECB47941B7}"/>
              </a:ext>
            </a:extLst>
          </p:cNvPr>
          <p:cNvSpPr/>
          <p:nvPr/>
        </p:nvSpPr>
        <p:spPr>
          <a:xfrm>
            <a:off x="9110768" y="5346700"/>
            <a:ext cx="2678068" cy="45459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27852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13F3352C-AA3B-6740-4FA8-FAAF6286DF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4487" y="1323092"/>
            <a:ext cx="5220196" cy="2529440"/>
          </a:xfrm>
          <a:prstGeom prst="rect">
            <a:avLst/>
          </a:prstGeom>
          <a:noFill/>
          <a:ln w="9525">
            <a:solidFill>
              <a:schemeClr val="accent5"/>
            </a:solidFill>
            <a:miter lim="800000"/>
            <a:headEnd/>
            <a:tailEnd/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0893194A-C304-182D-BF46-5A0735A54B9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4055"/>
          <a:stretch/>
        </p:blipFill>
        <p:spPr>
          <a:xfrm>
            <a:off x="692767" y="1995449"/>
            <a:ext cx="3897226" cy="1542022"/>
          </a:xfrm>
          <a:prstGeom prst="rect">
            <a:avLst/>
          </a:prstGeom>
          <a:noFill/>
          <a:ln w="9525">
            <a:solidFill>
              <a:schemeClr val="accent5"/>
            </a:solidFill>
            <a:miter lim="800000"/>
            <a:headEnd/>
            <a:tailEnd/>
          </a:ln>
        </p:spPr>
      </p:pic>
      <p:sp>
        <p:nvSpPr>
          <p:cNvPr id="2" name="제목 1"/>
          <p:cNvSpPr txBox="1">
            <a:spLocks/>
          </p:cNvSpPr>
          <p:nvPr/>
        </p:nvSpPr>
        <p:spPr>
          <a:xfrm>
            <a:off x="142675" y="344693"/>
            <a:ext cx="10262680" cy="544463"/>
          </a:xfrm>
          <a:prstGeom prst="rect">
            <a:avLst/>
          </a:prstGeom>
        </p:spPr>
        <p:txBody>
          <a:bodyPr lIns="91438" tIns="45719" rIns="91438" bIns="45719"/>
          <a:lstStyle>
            <a:lvl1pPr algn="l" defTabSz="68644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Ubuntu </a:t>
            </a:r>
            <a:r>
              <a:rPr lang="ko-KR" altLang="en-US" sz="360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설치 </a:t>
            </a:r>
            <a:r>
              <a:rPr lang="en-US" altLang="ko-KR" sz="360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360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새로 만들기</a:t>
            </a:r>
            <a:endParaRPr lang="en-US" altLang="ko-KR" sz="3600" dirty="0">
              <a:solidFill>
                <a:srgbClr val="00B0F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 flipV="1">
            <a:off x="-8873" y="330178"/>
            <a:ext cx="137033" cy="5395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3532"/>
            <a:endParaRPr lang="ko-KR" altLang="en-US" sz="800">
              <a:solidFill>
                <a:srgbClr val="0070C0"/>
              </a:solidFill>
              <a:latin typeface="KT서체 Bold" panose="020B0600000101010101" pitchFamily="50" charset="-127"/>
              <a:ea typeface="KT서체 Bold" panose="020B0600000101010101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653861" y="1619466"/>
            <a:ext cx="393300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/>
              <a:t>VirtualBox </a:t>
            </a:r>
            <a:r>
              <a:rPr lang="ko-KR" altLang="en-US" sz="1600" dirty="0"/>
              <a:t>관리자에서</a:t>
            </a:r>
            <a:r>
              <a:rPr lang="en-US" altLang="ko-KR" sz="1600" dirty="0"/>
              <a:t> [</a:t>
            </a:r>
            <a:r>
              <a:rPr lang="ko-KR" altLang="en-US" sz="1600" dirty="0" err="1"/>
              <a:t>새로만들기</a:t>
            </a:r>
            <a:r>
              <a:rPr lang="en-US" altLang="ko-KR" sz="1600" dirty="0"/>
              <a:t>] </a:t>
            </a:r>
            <a:r>
              <a:rPr lang="ko-KR" altLang="en-US" sz="1600" dirty="0"/>
              <a:t>클릭</a:t>
            </a:r>
          </a:p>
        </p:txBody>
      </p:sp>
      <p:sp>
        <p:nvSpPr>
          <p:cNvPr id="20" name="아래쪽 화살표 19"/>
          <p:cNvSpPr/>
          <p:nvPr/>
        </p:nvSpPr>
        <p:spPr>
          <a:xfrm rot="16200000">
            <a:off x="5101096" y="2299271"/>
            <a:ext cx="760214" cy="41437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모서리가 둥근 직사각형 32"/>
          <p:cNvSpPr/>
          <p:nvPr/>
        </p:nvSpPr>
        <p:spPr>
          <a:xfrm>
            <a:off x="3149244" y="2195781"/>
            <a:ext cx="580903" cy="469949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직사각형 69"/>
          <p:cNvSpPr/>
          <p:nvPr/>
        </p:nvSpPr>
        <p:spPr>
          <a:xfrm>
            <a:off x="6237974" y="486256"/>
            <a:ext cx="450901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/>
              <a:t>이름 입력</a:t>
            </a:r>
            <a:endParaRPr lang="en-US" altLang="ko-KR" sz="1600" dirty="0"/>
          </a:p>
          <a:p>
            <a:r>
              <a:rPr lang="ko-KR" altLang="en-US" sz="1600" dirty="0"/>
              <a:t>설치 폴더 선택</a:t>
            </a:r>
          </a:p>
          <a:p>
            <a:r>
              <a:rPr lang="en-US" altLang="ko-KR" sz="1600" dirty="0"/>
              <a:t>ubuntu-22.04.4-desktop-amd64.iso </a:t>
            </a:r>
            <a:r>
              <a:rPr lang="ko-KR" altLang="en-US" sz="1600" dirty="0"/>
              <a:t>선택</a:t>
            </a:r>
          </a:p>
        </p:txBody>
      </p:sp>
      <p:sp>
        <p:nvSpPr>
          <p:cNvPr id="72" name="모서리가 둥근 직사각형 71"/>
          <p:cNvSpPr/>
          <p:nvPr/>
        </p:nvSpPr>
        <p:spPr>
          <a:xfrm>
            <a:off x="7175091" y="2029286"/>
            <a:ext cx="3768580" cy="584774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아래쪽 화살표 19">
            <a:extLst>
              <a:ext uri="{FF2B5EF4-FFF2-40B4-BE49-F238E27FC236}">
                <a16:creationId xmlns:a16="http://schemas.microsoft.com/office/drawing/2014/main" id="{BBEAB6E8-65FB-1BBD-0066-47CDB1D9B07D}"/>
              </a:ext>
            </a:extLst>
          </p:cNvPr>
          <p:cNvSpPr/>
          <p:nvPr/>
        </p:nvSpPr>
        <p:spPr>
          <a:xfrm>
            <a:off x="8491132" y="3894736"/>
            <a:ext cx="760214" cy="2520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아래쪽 화살표 19">
            <a:extLst>
              <a:ext uri="{FF2B5EF4-FFF2-40B4-BE49-F238E27FC236}">
                <a16:creationId xmlns:a16="http://schemas.microsoft.com/office/drawing/2014/main" id="{FF823B4C-B727-E740-0427-66B08D23C200}"/>
              </a:ext>
            </a:extLst>
          </p:cNvPr>
          <p:cNvSpPr/>
          <p:nvPr/>
        </p:nvSpPr>
        <p:spPr>
          <a:xfrm rot="5571497">
            <a:off x="5589778" y="4812673"/>
            <a:ext cx="760214" cy="41437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08F5300-7EAF-402B-2756-96A47D570D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4487" y="4161861"/>
            <a:ext cx="5189446" cy="2514540"/>
          </a:xfrm>
          <a:prstGeom prst="rect">
            <a:avLst/>
          </a:prstGeom>
          <a:noFill/>
          <a:ln w="9525">
            <a:solidFill>
              <a:schemeClr val="accent5"/>
            </a:solidFill>
            <a:miter lim="800000"/>
            <a:headEnd/>
            <a:tailEnd/>
          </a:ln>
        </p:spPr>
      </p:pic>
      <p:sp>
        <p:nvSpPr>
          <p:cNvPr id="12" name="모서리가 둥근 직사각형 71">
            <a:extLst>
              <a:ext uri="{FF2B5EF4-FFF2-40B4-BE49-F238E27FC236}">
                <a16:creationId xmlns:a16="http://schemas.microsoft.com/office/drawing/2014/main" id="{65F6197A-1753-E2F5-B795-CF66E1C3887F}"/>
              </a:ext>
            </a:extLst>
          </p:cNvPr>
          <p:cNvSpPr/>
          <p:nvPr/>
        </p:nvSpPr>
        <p:spPr>
          <a:xfrm>
            <a:off x="7671962" y="3059113"/>
            <a:ext cx="1346094" cy="21600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별: 꼭짓점 5개 4">
            <a:extLst>
              <a:ext uri="{FF2B5EF4-FFF2-40B4-BE49-F238E27FC236}">
                <a16:creationId xmlns:a16="http://schemas.microsoft.com/office/drawing/2014/main" id="{55A51792-093F-3CD8-7B80-1D1668175F08}"/>
              </a:ext>
            </a:extLst>
          </p:cNvPr>
          <p:cNvSpPr/>
          <p:nvPr/>
        </p:nvSpPr>
        <p:spPr>
          <a:xfrm>
            <a:off x="7499710" y="2829819"/>
            <a:ext cx="344504" cy="234269"/>
          </a:xfrm>
          <a:prstGeom prst="star5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D4C5C2C-916D-1C02-22E4-B979C76521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8619" y="4145107"/>
            <a:ext cx="5220196" cy="2529440"/>
          </a:xfrm>
          <a:prstGeom prst="rect">
            <a:avLst/>
          </a:prstGeom>
          <a:noFill/>
          <a:ln w="9525">
            <a:solidFill>
              <a:schemeClr val="accent5"/>
            </a:solidFill>
            <a:miter lim="800000"/>
            <a:headEnd/>
            <a:tailEnd/>
          </a:ln>
        </p:spPr>
      </p:pic>
      <p:sp>
        <p:nvSpPr>
          <p:cNvPr id="14" name="모서리가 둥근 직사각형 71">
            <a:extLst>
              <a:ext uri="{FF2B5EF4-FFF2-40B4-BE49-F238E27FC236}">
                <a16:creationId xmlns:a16="http://schemas.microsoft.com/office/drawing/2014/main" id="{1EEBA8E2-50BE-9A5A-81EC-A3319F9DF5A4}"/>
              </a:ext>
            </a:extLst>
          </p:cNvPr>
          <p:cNvSpPr/>
          <p:nvPr/>
        </p:nvSpPr>
        <p:spPr>
          <a:xfrm>
            <a:off x="10754054" y="4775725"/>
            <a:ext cx="855664" cy="21600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모서리가 둥근 직사각형 71">
            <a:extLst>
              <a:ext uri="{FF2B5EF4-FFF2-40B4-BE49-F238E27FC236}">
                <a16:creationId xmlns:a16="http://schemas.microsoft.com/office/drawing/2014/main" id="{0615EFD1-9F98-6F97-8E78-2F9F69C58A48}"/>
              </a:ext>
            </a:extLst>
          </p:cNvPr>
          <p:cNvSpPr/>
          <p:nvPr/>
        </p:nvSpPr>
        <p:spPr>
          <a:xfrm>
            <a:off x="10746986" y="5124951"/>
            <a:ext cx="855664" cy="21600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모서리가 둥근 직사각형 71">
            <a:extLst>
              <a:ext uri="{FF2B5EF4-FFF2-40B4-BE49-F238E27FC236}">
                <a16:creationId xmlns:a16="http://schemas.microsoft.com/office/drawing/2014/main" id="{0DA86288-7426-463D-66F3-478EB9692BFA}"/>
              </a:ext>
            </a:extLst>
          </p:cNvPr>
          <p:cNvSpPr/>
          <p:nvPr/>
        </p:nvSpPr>
        <p:spPr>
          <a:xfrm>
            <a:off x="4718887" y="4911861"/>
            <a:ext cx="855664" cy="21600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19375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142675" y="344693"/>
            <a:ext cx="10262680" cy="544463"/>
          </a:xfrm>
          <a:prstGeom prst="rect">
            <a:avLst/>
          </a:prstGeom>
        </p:spPr>
        <p:txBody>
          <a:bodyPr lIns="91438" tIns="45719" rIns="91438" bIns="45719"/>
          <a:lstStyle>
            <a:lvl1pPr algn="l" defTabSz="68644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Ubuntu </a:t>
            </a:r>
            <a:r>
              <a:rPr lang="ko-KR" altLang="en-US" sz="360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설치 </a:t>
            </a:r>
            <a:r>
              <a:rPr lang="en-US" altLang="ko-KR" sz="360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Install Ubuntu</a:t>
            </a:r>
          </a:p>
        </p:txBody>
      </p:sp>
      <p:sp>
        <p:nvSpPr>
          <p:cNvPr id="3" name="직사각형 2"/>
          <p:cNvSpPr/>
          <p:nvPr/>
        </p:nvSpPr>
        <p:spPr>
          <a:xfrm flipV="1">
            <a:off x="-8873" y="330178"/>
            <a:ext cx="137033" cy="5395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3532"/>
            <a:endParaRPr lang="ko-KR" altLang="en-US" sz="800">
              <a:solidFill>
                <a:srgbClr val="0070C0"/>
              </a:solidFill>
              <a:latin typeface="KT서체 Bold" panose="020B0600000101010101" pitchFamily="50" charset="-127"/>
              <a:ea typeface="KT서체 Bold" panose="020B0600000101010101" pitchFamily="50" charset="-127"/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538874" y="2145484"/>
            <a:ext cx="191911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dirty="0"/>
              <a:t>[</a:t>
            </a:r>
            <a:r>
              <a:rPr lang="ko-KR" altLang="en-US" sz="1600" dirty="0"/>
              <a:t>시작</a:t>
            </a:r>
            <a:r>
              <a:rPr lang="en-US" altLang="ko-KR" sz="1600" dirty="0"/>
              <a:t>(T)] </a:t>
            </a:r>
            <a:r>
              <a:rPr lang="ko-KR" altLang="en-US" sz="1600" dirty="0"/>
              <a:t>버튼 클릭</a:t>
            </a:r>
          </a:p>
        </p:txBody>
      </p:sp>
      <p:sp>
        <p:nvSpPr>
          <p:cNvPr id="31" name="아래쪽 화살표 30"/>
          <p:cNvSpPr/>
          <p:nvPr/>
        </p:nvSpPr>
        <p:spPr>
          <a:xfrm rot="16200000">
            <a:off x="5016920" y="3078010"/>
            <a:ext cx="760214" cy="41437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FC667AD-D71D-A468-B9CE-9BB3A6A2A7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5667" y="1547448"/>
            <a:ext cx="5622637" cy="4704226"/>
          </a:xfrm>
          <a:prstGeom prst="rect">
            <a:avLst/>
          </a:prstGeom>
          <a:noFill/>
          <a:ln w="9525">
            <a:solidFill>
              <a:schemeClr val="accent5"/>
            </a:solidFill>
            <a:miter lim="800000"/>
            <a:headEnd/>
            <a:tailEnd/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C2CF456-5623-9388-7746-B6AB79F70A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43" y="2635452"/>
            <a:ext cx="5092424" cy="3337163"/>
          </a:xfrm>
          <a:prstGeom prst="rect">
            <a:avLst/>
          </a:prstGeom>
        </p:spPr>
      </p:pic>
      <p:sp>
        <p:nvSpPr>
          <p:cNvPr id="12" name="모서리가 둥근 직사각형 63"/>
          <p:cNvSpPr/>
          <p:nvPr/>
        </p:nvSpPr>
        <p:spPr>
          <a:xfrm>
            <a:off x="3479664" y="2905090"/>
            <a:ext cx="627164" cy="540496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69340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938" y="1653973"/>
            <a:ext cx="5038425" cy="4615915"/>
          </a:xfrm>
          <a:prstGeom prst="rect">
            <a:avLst/>
          </a:prstGeom>
          <a:noFill/>
          <a:ln w="9525">
            <a:solidFill>
              <a:schemeClr val="accent5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0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422" y="1653973"/>
            <a:ext cx="5038425" cy="4615915"/>
          </a:xfrm>
          <a:prstGeom prst="rect">
            <a:avLst/>
          </a:prstGeom>
          <a:noFill/>
          <a:ln w="9525">
            <a:solidFill>
              <a:schemeClr val="accent5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제목 1"/>
          <p:cNvSpPr txBox="1">
            <a:spLocks/>
          </p:cNvSpPr>
          <p:nvPr/>
        </p:nvSpPr>
        <p:spPr>
          <a:xfrm>
            <a:off x="142675" y="344693"/>
            <a:ext cx="10262680" cy="544463"/>
          </a:xfrm>
          <a:prstGeom prst="rect">
            <a:avLst/>
          </a:prstGeom>
        </p:spPr>
        <p:txBody>
          <a:bodyPr lIns="91438" tIns="45719" rIns="91438" bIns="45719"/>
          <a:lstStyle>
            <a:lvl1pPr algn="l" defTabSz="68644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Ubuntu </a:t>
            </a:r>
            <a:r>
              <a:rPr lang="ko-KR" altLang="en-US" sz="360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설치 </a:t>
            </a:r>
            <a:r>
              <a:rPr lang="en-US" altLang="ko-KR" sz="360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360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언어 및 키보드 선택</a:t>
            </a:r>
            <a:endParaRPr lang="en-US" altLang="ko-KR" sz="3600" dirty="0">
              <a:solidFill>
                <a:srgbClr val="00B0F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 flipV="1">
            <a:off x="-8873" y="330178"/>
            <a:ext cx="137033" cy="5395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3532"/>
            <a:endParaRPr lang="ko-KR" altLang="en-US" sz="800">
              <a:solidFill>
                <a:srgbClr val="0070C0"/>
              </a:solidFill>
              <a:latin typeface="KT서체 Bold" panose="020B0600000101010101" pitchFamily="50" charset="-127"/>
              <a:ea typeface="KT서체 Bold" panose="020B0600000101010101" pitchFamily="50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328937" y="1006222"/>
            <a:ext cx="463235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/>
              <a:t>① </a:t>
            </a:r>
            <a:r>
              <a:rPr lang="en-US" altLang="ko-KR" sz="1600" dirty="0"/>
              <a:t>[</a:t>
            </a:r>
            <a:r>
              <a:rPr lang="ko-KR" altLang="en-US" sz="1600" dirty="0"/>
              <a:t>한국어</a:t>
            </a:r>
            <a:r>
              <a:rPr lang="en-US" altLang="ko-KR" sz="1600" dirty="0"/>
              <a:t>] </a:t>
            </a:r>
            <a:r>
              <a:rPr lang="ko-KR" altLang="en-US" sz="1600" dirty="0"/>
              <a:t>선택</a:t>
            </a:r>
            <a:endParaRPr lang="en-US" altLang="ko-KR" sz="1600" dirty="0"/>
          </a:p>
          <a:p>
            <a:r>
              <a:rPr lang="ko-KR" altLang="en-US" sz="1600" dirty="0"/>
              <a:t>② </a:t>
            </a:r>
            <a:r>
              <a:rPr lang="en-US" altLang="ko-KR" sz="1600" dirty="0"/>
              <a:t>[</a:t>
            </a:r>
            <a:r>
              <a:rPr lang="en-US" altLang="ko-KR" sz="1600" dirty="0" err="1"/>
              <a:t>ubuntu</a:t>
            </a:r>
            <a:r>
              <a:rPr lang="en-US" altLang="ko-KR" sz="1600" dirty="0"/>
              <a:t> </a:t>
            </a:r>
            <a:r>
              <a:rPr lang="ko-KR" altLang="en-US" sz="1600" dirty="0"/>
              <a:t>설치</a:t>
            </a:r>
            <a:r>
              <a:rPr lang="en-US" altLang="ko-KR" sz="1600" dirty="0"/>
              <a:t>] </a:t>
            </a:r>
            <a:r>
              <a:rPr lang="ko-KR" altLang="en-US" sz="1600" dirty="0"/>
              <a:t>선택하고 </a:t>
            </a:r>
            <a:r>
              <a:rPr lang="en-US" altLang="ko-KR" sz="1600" dirty="0"/>
              <a:t>[Enter Key] </a:t>
            </a:r>
            <a:r>
              <a:rPr lang="ko-KR" altLang="en-US" sz="1600" dirty="0"/>
              <a:t>누름</a:t>
            </a:r>
            <a:endParaRPr lang="en-US" altLang="ko-KR" sz="1600" dirty="0"/>
          </a:p>
        </p:txBody>
      </p:sp>
      <p:sp>
        <p:nvSpPr>
          <p:cNvPr id="35" name="모서리가 둥근 직사각형 34"/>
          <p:cNvSpPr/>
          <p:nvPr/>
        </p:nvSpPr>
        <p:spPr>
          <a:xfrm>
            <a:off x="707627" y="4497109"/>
            <a:ext cx="1074991" cy="25200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356646" y="4503071"/>
            <a:ext cx="252000" cy="252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7" name="모서리가 둥근 직사각형 36"/>
          <p:cNvSpPr/>
          <p:nvPr/>
        </p:nvSpPr>
        <p:spPr>
          <a:xfrm>
            <a:off x="3701267" y="3958683"/>
            <a:ext cx="1064697" cy="345462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3410931" y="4005414"/>
            <a:ext cx="252000" cy="252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6577894" y="6280698"/>
            <a:ext cx="43733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  <a:latin typeface="+mn-ea"/>
              </a:rPr>
              <a:t>※ Ubuntu </a:t>
            </a:r>
            <a:r>
              <a:rPr lang="ko-KR" altLang="en-US" sz="1400" dirty="0" err="1">
                <a:solidFill>
                  <a:srgbClr val="FF0000"/>
                </a:solidFill>
                <a:latin typeface="+mn-ea"/>
              </a:rPr>
              <a:t>설치시</a:t>
            </a:r>
            <a:r>
              <a:rPr lang="ko-KR" altLang="en-US" sz="1400" dirty="0">
                <a:solidFill>
                  <a:srgbClr val="FF0000"/>
                </a:solidFill>
                <a:latin typeface="+mn-ea"/>
              </a:rPr>
              <a:t> 화면 </a:t>
            </a:r>
            <a:r>
              <a:rPr lang="ko-KR" altLang="en-US" sz="1400" dirty="0" err="1">
                <a:solidFill>
                  <a:srgbClr val="FF0000"/>
                </a:solidFill>
                <a:latin typeface="+mn-ea"/>
              </a:rPr>
              <a:t>짤림</a:t>
            </a:r>
            <a:r>
              <a:rPr lang="ko-KR" altLang="en-US" sz="1400" dirty="0">
                <a:solidFill>
                  <a:srgbClr val="FF0000"/>
                </a:solidFill>
                <a:latin typeface="+mn-ea"/>
              </a:rPr>
              <a:t> 현상 발생시 해결 방법 </a:t>
            </a:r>
            <a:endParaRPr lang="en-US" altLang="ko-KR" sz="1400" dirty="0">
              <a:solidFill>
                <a:srgbClr val="FF0000"/>
              </a:solidFill>
              <a:latin typeface="+mn-ea"/>
            </a:endParaRPr>
          </a:p>
          <a:p>
            <a:r>
              <a:rPr lang="en-US" altLang="ko-KR" sz="1400" dirty="0">
                <a:solidFill>
                  <a:srgbClr val="FF0000"/>
                </a:solidFill>
                <a:latin typeface="+mn-ea"/>
              </a:rPr>
              <a:t>    Alt + F7 → </a:t>
            </a:r>
            <a:r>
              <a:rPr lang="ko-KR" altLang="en-US" sz="1400" dirty="0">
                <a:solidFill>
                  <a:srgbClr val="FF0000"/>
                </a:solidFill>
                <a:latin typeface="+mn-ea"/>
              </a:rPr>
              <a:t>화살표키 </a:t>
            </a:r>
            <a:r>
              <a:rPr lang="en-US" altLang="ko-KR" sz="1400" dirty="0">
                <a:solidFill>
                  <a:srgbClr val="FF0000"/>
                </a:solidFill>
                <a:latin typeface="+mn-ea"/>
              </a:rPr>
              <a:t>or </a:t>
            </a:r>
            <a:r>
              <a:rPr lang="ko-KR" altLang="en-US" sz="1400" dirty="0">
                <a:solidFill>
                  <a:srgbClr val="FF0000"/>
                </a:solidFill>
                <a:latin typeface="+mn-ea"/>
              </a:rPr>
              <a:t>마우스 이동</a:t>
            </a:r>
          </a:p>
        </p:txBody>
      </p:sp>
      <p:sp>
        <p:nvSpPr>
          <p:cNvPr id="49" name="직사각형 48"/>
          <p:cNvSpPr/>
          <p:nvPr/>
        </p:nvSpPr>
        <p:spPr>
          <a:xfrm>
            <a:off x="5924811" y="1006222"/>
            <a:ext cx="463235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/>
              <a:t>① 키보드 레이아웃 선택</a:t>
            </a:r>
            <a:endParaRPr lang="en-US" altLang="ko-KR" sz="1600" dirty="0"/>
          </a:p>
          <a:p>
            <a:r>
              <a:rPr lang="ko-KR" altLang="en-US" sz="1600" dirty="0"/>
              <a:t>② </a:t>
            </a:r>
            <a:r>
              <a:rPr lang="en-US" altLang="ko-KR" sz="1600" dirty="0"/>
              <a:t>[</a:t>
            </a:r>
            <a:r>
              <a:rPr lang="ko-KR" altLang="en-US" sz="1600" dirty="0"/>
              <a:t>계속하기</a:t>
            </a:r>
            <a:r>
              <a:rPr lang="en-US" altLang="ko-KR" sz="1600" dirty="0"/>
              <a:t>] </a:t>
            </a:r>
            <a:r>
              <a:rPr lang="ko-KR" altLang="en-US" sz="1600" dirty="0"/>
              <a:t>클릭</a:t>
            </a:r>
            <a:endParaRPr lang="en-US" altLang="ko-KR" sz="1600" dirty="0"/>
          </a:p>
        </p:txBody>
      </p:sp>
      <p:sp>
        <p:nvSpPr>
          <p:cNvPr id="65" name="타원 64"/>
          <p:cNvSpPr/>
          <p:nvPr/>
        </p:nvSpPr>
        <p:spPr>
          <a:xfrm>
            <a:off x="8114987" y="3214746"/>
            <a:ext cx="252000" cy="252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66" name="모서리가 둥근 직사각형 65"/>
          <p:cNvSpPr/>
          <p:nvPr/>
        </p:nvSpPr>
        <p:spPr>
          <a:xfrm>
            <a:off x="10119483" y="5287409"/>
            <a:ext cx="751718" cy="25200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타원 67"/>
          <p:cNvSpPr/>
          <p:nvPr/>
        </p:nvSpPr>
        <p:spPr>
          <a:xfrm>
            <a:off x="10067856" y="4952141"/>
            <a:ext cx="252000" cy="252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69" name="모서리가 둥근 직사각형 68"/>
          <p:cNvSpPr/>
          <p:nvPr/>
        </p:nvSpPr>
        <p:spPr>
          <a:xfrm>
            <a:off x="8463986" y="3182827"/>
            <a:ext cx="2031355" cy="27840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60570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142675" y="344693"/>
            <a:ext cx="10262680" cy="544463"/>
          </a:xfrm>
          <a:prstGeom prst="rect">
            <a:avLst/>
          </a:prstGeom>
        </p:spPr>
        <p:txBody>
          <a:bodyPr lIns="91438" tIns="45719" rIns="91438" bIns="45719"/>
          <a:lstStyle>
            <a:lvl1pPr algn="l" defTabSz="68644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Ubuntu </a:t>
            </a:r>
            <a:r>
              <a:rPr lang="ko-KR" altLang="en-US" sz="360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설치 </a:t>
            </a:r>
            <a:r>
              <a:rPr lang="en-US" altLang="ko-KR" sz="360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360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업데이트 및 설치 형식 선택</a:t>
            </a:r>
            <a:endParaRPr lang="en-US" altLang="ko-KR" sz="3600" dirty="0">
              <a:solidFill>
                <a:srgbClr val="00B0F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 flipV="1">
            <a:off x="-8873" y="330178"/>
            <a:ext cx="137033" cy="5395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3532"/>
            <a:endParaRPr lang="ko-KR" altLang="en-US" sz="800">
              <a:solidFill>
                <a:srgbClr val="0070C0"/>
              </a:solidFill>
              <a:latin typeface="KT서체 Bold" panose="020B0600000101010101" pitchFamily="50" charset="-127"/>
              <a:ea typeface="KT서체 Bold" panose="020B0600000101010101" pitchFamily="50" charset="-127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983" y="1280844"/>
            <a:ext cx="5315863" cy="4870088"/>
          </a:xfrm>
          <a:prstGeom prst="rect">
            <a:avLst/>
          </a:prstGeom>
          <a:noFill/>
          <a:ln w="9525">
            <a:solidFill>
              <a:schemeClr val="accent5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3117" y="1280844"/>
            <a:ext cx="5315863" cy="4870088"/>
          </a:xfrm>
          <a:prstGeom prst="rect">
            <a:avLst/>
          </a:prstGeom>
          <a:noFill/>
          <a:ln w="9525">
            <a:solidFill>
              <a:schemeClr val="accent5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모서리가 둥근 직사각형 65">
            <a:extLst>
              <a:ext uri="{FF2B5EF4-FFF2-40B4-BE49-F238E27FC236}">
                <a16:creationId xmlns:a16="http://schemas.microsoft.com/office/drawing/2014/main" id="{7B7D15CC-629C-49EF-855E-42580576C2D1}"/>
              </a:ext>
            </a:extLst>
          </p:cNvPr>
          <p:cNvSpPr/>
          <p:nvPr/>
        </p:nvSpPr>
        <p:spPr>
          <a:xfrm>
            <a:off x="4967380" y="5120260"/>
            <a:ext cx="751718" cy="25200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모서리가 둥근 직사각형 65">
            <a:extLst>
              <a:ext uri="{FF2B5EF4-FFF2-40B4-BE49-F238E27FC236}">
                <a16:creationId xmlns:a16="http://schemas.microsoft.com/office/drawing/2014/main" id="{D5A6FE3E-4F23-2B64-E80D-C03A8FF7B145}"/>
              </a:ext>
            </a:extLst>
          </p:cNvPr>
          <p:cNvSpPr/>
          <p:nvPr/>
        </p:nvSpPr>
        <p:spPr>
          <a:xfrm>
            <a:off x="10517690" y="5135758"/>
            <a:ext cx="751718" cy="25200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69037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142675" y="344693"/>
            <a:ext cx="10262680" cy="544463"/>
          </a:xfrm>
          <a:prstGeom prst="rect">
            <a:avLst/>
          </a:prstGeom>
        </p:spPr>
        <p:txBody>
          <a:bodyPr lIns="91438" tIns="45719" rIns="91438" bIns="45719"/>
          <a:lstStyle>
            <a:lvl1pPr algn="l" defTabSz="68644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Ubuntu </a:t>
            </a:r>
            <a:r>
              <a:rPr lang="ko-KR" altLang="en-US" sz="360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설치 </a:t>
            </a:r>
            <a:r>
              <a:rPr lang="en-US" altLang="ko-KR" sz="360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360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지역 선택 및 계정 설정</a:t>
            </a:r>
            <a:endParaRPr lang="en-US" altLang="ko-KR" sz="3600" dirty="0">
              <a:solidFill>
                <a:srgbClr val="00B0F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 flipV="1">
            <a:off x="-8873" y="330178"/>
            <a:ext cx="137033" cy="5395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3532"/>
            <a:endParaRPr lang="ko-KR" altLang="en-US" sz="800">
              <a:solidFill>
                <a:srgbClr val="0070C0"/>
              </a:solidFill>
              <a:latin typeface="KT서체 Bold" panose="020B0600000101010101" pitchFamily="50" charset="-127"/>
              <a:ea typeface="KT서체 Bold" panose="020B0600000101010101" pitchFamily="50" charset="-127"/>
            </a:endParaRPr>
          </a:p>
        </p:txBody>
      </p:sp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322" y="1258998"/>
            <a:ext cx="5217368" cy="4779853"/>
          </a:xfrm>
          <a:prstGeom prst="rect">
            <a:avLst/>
          </a:prstGeom>
          <a:noFill/>
          <a:ln w="9525">
            <a:solidFill>
              <a:schemeClr val="accent5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343" y="1258997"/>
            <a:ext cx="5217368" cy="4779853"/>
          </a:xfrm>
          <a:prstGeom prst="rect">
            <a:avLst/>
          </a:prstGeom>
          <a:noFill/>
          <a:ln w="9525">
            <a:solidFill>
              <a:schemeClr val="accent5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모서리가 둥근 직사각형 65">
            <a:extLst>
              <a:ext uri="{FF2B5EF4-FFF2-40B4-BE49-F238E27FC236}">
                <a16:creationId xmlns:a16="http://schemas.microsoft.com/office/drawing/2014/main" id="{85E1CD55-5D98-4187-1B3D-A4893333B7E8}"/>
              </a:ext>
            </a:extLst>
          </p:cNvPr>
          <p:cNvSpPr/>
          <p:nvPr/>
        </p:nvSpPr>
        <p:spPr>
          <a:xfrm>
            <a:off x="10275980" y="5069460"/>
            <a:ext cx="751718" cy="25200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5">
            <a:extLst>
              <a:ext uri="{FF2B5EF4-FFF2-40B4-BE49-F238E27FC236}">
                <a16:creationId xmlns:a16="http://schemas.microsoft.com/office/drawing/2014/main" id="{2B14DA92-0ABF-645A-5E15-B5ACCC952BA3}"/>
              </a:ext>
            </a:extLst>
          </p:cNvPr>
          <p:cNvSpPr/>
          <p:nvPr/>
        </p:nvSpPr>
        <p:spPr>
          <a:xfrm>
            <a:off x="7062880" y="2580260"/>
            <a:ext cx="2957420" cy="125514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65844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142675" y="344693"/>
            <a:ext cx="10262680" cy="544463"/>
          </a:xfrm>
          <a:prstGeom prst="rect">
            <a:avLst/>
          </a:prstGeom>
        </p:spPr>
        <p:txBody>
          <a:bodyPr lIns="91438" tIns="45719" rIns="91438" bIns="45719"/>
          <a:lstStyle>
            <a:lvl1pPr algn="l" defTabSz="68644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Ubuntu </a:t>
            </a:r>
            <a:r>
              <a:rPr lang="ko-KR" altLang="en-US" sz="360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설치 </a:t>
            </a:r>
            <a:r>
              <a:rPr lang="en-US" altLang="ko-KR" sz="360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360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설치 완료 및 </a:t>
            </a:r>
            <a:r>
              <a:rPr lang="ko-KR" altLang="en-US" sz="3600" dirty="0" err="1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재부팅</a:t>
            </a:r>
            <a:endParaRPr lang="en-US" altLang="ko-KR" sz="3600" dirty="0">
              <a:solidFill>
                <a:srgbClr val="00B0F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 flipV="1">
            <a:off x="-8873" y="330178"/>
            <a:ext cx="137033" cy="5395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3532"/>
            <a:endParaRPr lang="ko-KR" altLang="en-US" sz="800">
              <a:solidFill>
                <a:srgbClr val="0070C0"/>
              </a:solidFill>
              <a:latin typeface="KT서체 Bold" panose="020B0600000101010101" pitchFamily="50" charset="-127"/>
              <a:ea typeface="KT서체 Bold" panose="020B0600000101010101" pitchFamily="50" charset="-127"/>
            </a:endParaRPr>
          </a:p>
        </p:txBody>
      </p:sp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843" y="1393259"/>
            <a:ext cx="3372344" cy="3089548"/>
          </a:xfrm>
          <a:prstGeom prst="rect">
            <a:avLst/>
          </a:prstGeom>
          <a:noFill/>
          <a:ln w="9525">
            <a:solidFill>
              <a:schemeClr val="accent5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950"/>
          <a:stretch/>
        </p:blipFill>
        <p:spPr bwMode="auto">
          <a:xfrm>
            <a:off x="142675" y="5174400"/>
            <a:ext cx="5685562" cy="1502725"/>
          </a:xfrm>
          <a:prstGeom prst="rect">
            <a:avLst/>
          </a:prstGeom>
          <a:noFill/>
          <a:ln w="9525">
            <a:solidFill>
              <a:schemeClr val="accent5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374"/>
          <a:stretch/>
        </p:blipFill>
        <p:spPr bwMode="auto">
          <a:xfrm>
            <a:off x="6096000" y="5174400"/>
            <a:ext cx="5685562" cy="1599384"/>
          </a:xfrm>
          <a:prstGeom prst="rect">
            <a:avLst/>
          </a:prstGeom>
          <a:noFill/>
          <a:ln w="9525">
            <a:solidFill>
              <a:schemeClr val="accent5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142675" y="4853064"/>
            <a:ext cx="463235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/>
              <a:t>메모리 </a:t>
            </a:r>
            <a:r>
              <a:rPr lang="en-US" altLang="ko-KR" sz="1600" dirty="0"/>
              <a:t>: 8G </a:t>
            </a:r>
            <a:r>
              <a:rPr lang="ko-KR" altLang="en-US" sz="1600" dirty="0"/>
              <a:t>이상</a:t>
            </a:r>
            <a:endParaRPr lang="en-US" altLang="ko-KR" sz="1600" dirty="0"/>
          </a:p>
        </p:txBody>
      </p:sp>
      <p:sp>
        <p:nvSpPr>
          <p:cNvPr id="9" name="직사각형 8"/>
          <p:cNvSpPr/>
          <p:nvPr/>
        </p:nvSpPr>
        <p:spPr>
          <a:xfrm>
            <a:off x="142675" y="4538262"/>
            <a:ext cx="3296415" cy="369330"/>
          </a:xfrm>
          <a:prstGeom prst="rect">
            <a:avLst/>
          </a:prstGeom>
        </p:spPr>
        <p:txBody>
          <a:bodyPr wrap="none" lIns="0" tIns="45719" rIns="0" bIns="45719">
            <a:spAutoFit/>
          </a:bodyPr>
          <a:lstStyle/>
          <a:p>
            <a:r>
              <a:rPr lang="ko-KR" altLang="en-US" b="1" spc="-80" dirty="0">
                <a:solidFill>
                  <a:srgbClr val="0070C0"/>
                </a:solidFill>
                <a:latin typeface="+mn-ea"/>
                <a:cs typeface="Malgun Gothic"/>
              </a:rPr>
              <a:t>■ </a:t>
            </a:r>
            <a:r>
              <a:rPr lang="ko-KR" altLang="en-US" b="1" spc="-80" dirty="0" err="1">
                <a:solidFill>
                  <a:srgbClr val="0070C0"/>
                </a:solidFill>
                <a:latin typeface="+mn-ea"/>
                <a:cs typeface="Malgun Gothic"/>
              </a:rPr>
              <a:t>가상머신</a:t>
            </a:r>
            <a:r>
              <a:rPr lang="ko-KR" altLang="en-US" b="1" spc="-80" dirty="0">
                <a:solidFill>
                  <a:srgbClr val="0070C0"/>
                </a:solidFill>
                <a:latin typeface="+mn-ea"/>
                <a:cs typeface="Malgun Gothic"/>
              </a:rPr>
              <a:t> 운영 최소 권장 사항 </a:t>
            </a:r>
            <a:endParaRPr lang="en-US" altLang="ko-KR" b="1" spc="-80" dirty="0">
              <a:solidFill>
                <a:srgbClr val="0070C0"/>
              </a:solidFill>
              <a:latin typeface="+mn-ea"/>
              <a:cs typeface="Malgun Gothic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676692" y="1053170"/>
            <a:ext cx="1466427" cy="369330"/>
          </a:xfrm>
          <a:prstGeom prst="rect">
            <a:avLst/>
          </a:prstGeom>
        </p:spPr>
        <p:txBody>
          <a:bodyPr wrap="none" lIns="0" tIns="45719" rIns="0" bIns="45719">
            <a:spAutoFit/>
          </a:bodyPr>
          <a:lstStyle/>
          <a:p>
            <a:r>
              <a:rPr lang="ko-KR" altLang="en-US" b="1" spc="-80" dirty="0">
                <a:solidFill>
                  <a:srgbClr val="0070C0"/>
                </a:solidFill>
                <a:latin typeface="+mn-ea"/>
                <a:cs typeface="Malgun Gothic"/>
              </a:rPr>
              <a:t>■ 로그인 화면</a:t>
            </a:r>
            <a:endParaRPr lang="en-US" altLang="ko-KR" b="1" spc="-80" dirty="0">
              <a:solidFill>
                <a:srgbClr val="0070C0"/>
              </a:solidFill>
              <a:latin typeface="+mn-ea"/>
              <a:cs typeface="Malgun Gothic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6096000" y="4809068"/>
            <a:ext cx="463235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/>
              <a:t>CPU : 4</a:t>
            </a:r>
            <a:r>
              <a:rPr lang="ko-KR" altLang="en-US" sz="1600" dirty="0"/>
              <a:t>개 이상</a:t>
            </a:r>
            <a:endParaRPr lang="en-US" altLang="ko-KR" sz="1600" dirty="0"/>
          </a:p>
        </p:txBody>
      </p:sp>
      <p:sp>
        <p:nvSpPr>
          <p:cNvPr id="13" name="직사각형 12"/>
          <p:cNvSpPr/>
          <p:nvPr/>
        </p:nvSpPr>
        <p:spPr>
          <a:xfrm>
            <a:off x="135843" y="1053170"/>
            <a:ext cx="1758495" cy="369330"/>
          </a:xfrm>
          <a:prstGeom prst="rect">
            <a:avLst/>
          </a:prstGeom>
        </p:spPr>
        <p:txBody>
          <a:bodyPr wrap="none" lIns="0" tIns="45719" rIns="0" bIns="45719">
            <a:spAutoFit/>
          </a:bodyPr>
          <a:lstStyle/>
          <a:p>
            <a:r>
              <a:rPr lang="ko-KR" altLang="en-US" b="1" spc="-80" dirty="0">
                <a:solidFill>
                  <a:srgbClr val="0070C0"/>
                </a:solidFill>
                <a:latin typeface="+mn-ea"/>
                <a:cs typeface="Malgun Gothic"/>
              </a:rPr>
              <a:t>■ 설치 진행 화면</a:t>
            </a:r>
            <a:endParaRPr lang="en-US" altLang="ko-KR" b="1" spc="-80" dirty="0">
              <a:solidFill>
                <a:srgbClr val="0070C0"/>
              </a:solidFill>
              <a:latin typeface="+mn-ea"/>
              <a:cs typeface="Malgun Gothic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A844A14-5B4A-8B89-F8F4-9DDADD3535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55923" y="1392825"/>
            <a:ext cx="4506580" cy="3063204"/>
          </a:xfrm>
          <a:prstGeom prst="rect">
            <a:avLst/>
          </a:prstGeom>
          <a:noFill/>
          <a:ln w="9525">
            <a:solidFill>
              <a:schemeClr val="accent5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6698816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142675" y="344693"/>
            <a:ext cx="10262680" cy="544463"/>
          </a:xfrm>
          <a:prstGeom prst="rect">
            <a:avLst/>
          </a:prstGeom>
        </p:spPr>
        <p:txBody>
          <a:bodyPr lIns="91438" tIns="45719" rIns="91438" bIns="45719"/>
          <a:lstStyle>
            <a:lvl1pPr algn="l" defTabSz="68644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Ubuntu </a:t>
            </a:r>
            <a:r>
              <a:rPr lang="ko-KR" altLang="en-US" sz="360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설치 </a:t>
            </a:r>
            <a:r>
              <a:rPr lang="en-US" altLang="ko-KR" sz="360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3600" dirty="0">
                <a:solidFill>
                  <a:srgbClr val="00B0F0"/>
                </a:solidFill>
                <a:latin typeface="나눔스퀘어_ac Bold" pitchFamily="50" charset="-127"/>
                <a:ea typeface="나눔스퀘어_ac Bold" pitchFamily="50" charset="-127"/>
              </a:rPr>
              <a:t>복사</a:t>
            </a:r>
            <a:r>
              <a:rPr lang="en-US" altLang="ko-KR" sz="3600" dirty="0">
                <a:solidFill>
                  <a:srgbClr val="00B0F0"/>
                </a:solidFill>
                <a:latin typeface="나눔스퀘어_ac Bold" pitchFamily="50" charset="-127"/>
                <a:ea typeface="나눔스퀘어_ac Bold" pitchFamily="50" charset="-127"/>
              </a:rPr>
              <a:t>/</a:t>
            </a:r>
            <a:r>
              <a:rPr lang="ko-KR" altLang="en-US" sz="3600" dirty="0">
                <a:solidFill>
                  <a:srgbClr val="00B0F0"/>
                </a:solidFill>
                <a:latin typeface="나눔스퀘어_ac Bold" pitchFamily="50" charset="-127"/>
                <a:ea typeface="나눔스퀘어_ac Bold" pitchFamily="50" charset="-127"/>
              </a:rPr>
              <a:t>붙여넣기 설정</a:t>
            </a:r>
            <a:endParaRPr lang="en-US" altLang="ko-KR" sz="3600" dirty="0">
              <a:solidFill>
                <a:srgbClr val="00B0F0"/>
              </a:solidFill>
              <a:latin typeface="나눔스퀘어_ac Bold" pitchFamily="50" charset="-127"/>
              <a:ea typeface="나눔스퀘어_ac Bold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 flipV="1">
            <a:off x="-8873" y="330178"/>
            <a:ext cx="137033" cy="5395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3532"/>
            <a:endParaRPr lang="ko-KR" altLang="en-US" sz="800">
              <a:solidFill>
                <a:srgbClr val="0070C0"/>
              </a:solidFill>
              <a:latin typeface="KT서체 Bold" panose="020B0600000101010101" pitchFamily="50" charset="-127"/>
              <a:ea typeface="KT서체 Bold" panose="020B0600000101010101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4608313" y="968787"/>
            <a:ext cx="3713431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spc="-80" dirty="0">
                <a:solidFill>
                  <a:srgbClr val="0070C0"/>
                </a:solidFill>
                <a:latin typeface="+mn-ea"/>
                <a:cs typeface="Malgun Gothic"/>
              </a:rPr>
              <a:t>■ 클립보드 공유 설정</a:t>
            </a:r>
            <a:endParaRPr lang="en-US" altLang="ko-KR" b="1" spc="-80" dirty="0">
              <a:solidFill>
                <a:srgbClr val="0070C0"/>
              </a:solidFill>
              <a:latin typeface="+mn-ea"/>
              <a:cs typeface="Malgun Gothic"/>
            </a:endParaRPr>
          </a:p>
          <a:p>
            <a:r>
              <a:rPr lang="ko-KR" altLang="en-US" sz="1600" dirty="0"/>
              <a:t>장치 </a:t>
            </a:r>
            <a:r>
              <a:rPr lang="en-US" altLang="ko-KR" sz="1600" dirty="0"/>
              <a:t>→ </a:t>
            </a:r>
            <a:r>
              <a:rPr lang="ko-KR" altLang="en-US" sz="1600" dirty="0"/>
              <a:t>클립보드 공유 </a:t>
            </a:r>
            <a:r>
              <a:rPr lang="en-US" altLang="ko-KR" sz="1600" dirty="0"/>
              <a:t>→ </a:t>
            </a:r>
            <a:r>
              <a:rPr lang="ko-KR" altLang="en-US" sz="1600" dirty="0"/>
              <a:t>양방향</a:t>
            </a:r>
            <a:r>
              <a:rPr lang="en-US" altLang="ko-KR" sz="1600" dirty="0"/>
              <a:t> </a:t>
            </a:r>
          </a:p>
          <a:p>
            <a:endParaRPr lang="ko-KR" altLang="en-US" sz="1600" dirty="0"/>
          </a:p>
        </p:txBody>
      </p:sp>
      <p:sp>
        <p:nvSpPr>
          <p:cNvPr id="7" name="직사각형 6"/>
          <p:cNvSpPr/>
          <p:nvPr/>
        </p:nvSpPr>
        <p:spPr>
          <a:xfrm>
            <a:off x="8538895" y="1381305"/>
            <a:ext cx="3713431" cy="42518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spc="-80" dirty="0">
                <a:latin typeface="+mn-ea"/>
                <a:cs typeface="Malgun Gothic"/>
              </a:rPr>
              <a:t>■</a:t>
            </a:r>
            <a:r>
              <a:rPr lang="ko-KR" altLang="en-US" sz="1400" b="1" spc="-80" dirty="0">
                <a:latin typeface="+mn-ea"/>
                <a:cs typeface="Malgun Gothic"/>
              </a:rPr>
              <a:t> 가상머신에서 복사 및 붙여넣기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가상머신에서 복사 </a:t>
            </a:r>
            <a:r>
              <a:rPr lang="en-US" altLang="ko-KR" sz="1400" dirty="0"/>
              <a:t>Ctrl + Insert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가상머신에 붙여넣기 </a:t>
            </a:r>
            <a:r>
              <a:rPr lang="en-US" altLang="ko-KR" sz="1400" dirty="0"/>
              <a:t>Shift + Insert</a:t>
            </a:r>
          </a:p>
          <a:p>
            <a:pPr>
              <a:lnSpc>
                <a:spcPct val="150000"/>
              </a:lnSpc>
            </a:pPr>
            <a:endParaRPr lang="en-US" altLang="ko-KR" sz="1400" b="1" spc="-80" dirty="0">
              <a:latin typeface="+mn-ea"/>
              <a:cs typeface="Malgun Gothic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spc="-80" dirty="0">
                <a:latin typeface="+mn-ea"/>
                <a:cs typeface="Malgun Gothic"/>
              </a:rPr>
              <a:t>■ </a:t>
            </a:r>
            <a:r>
              <a:rPr lang="ko-KR" altLang="en-US" sz="1400" b="1" spc="-80" dirty="0">
                <a:latin typeface="+mn-ea"/>
                <a:cs typeface="Malgun Gothic"/>
              </a:rPr>
              <a:t>윈도우에서</a:t>
            </a:r>
            <a:r>
              <a:rPr lang="en-US" altLang="ko-KR" sz="1400" b="1" spc="-80" dirty="0">
                <a:latin typeface="+mn-ea"/>
                <a:cs typeface="Malgun Gothic"/>
              </a:rPr>
              <a:t> </a:t>
            </a:r>
            <a:r>
              <a:rPr lang="ko-KR" altLang="en-US" sz="1400" b="1" spc="-80" dirty="0" err="1">
                <a:latin typeface="+mn-ea"/>
                <a:cs typeface="Malgun Gothic"/>
              </a:rPr>
              <a:t>가상머신으로</a:t>
            </a:r>
            <a:r>
              <a:rPr lang="ko-KR" altLang="en-US" sz="1400" b="1" spc="-80" dirty="0">
                <a:latin typeface="+mn-ea"/>
                <a:cs typeface="Malgun Gothic"/>
              </a:rPr>
              <a:t> 복사하기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윈도우에서 복사 </a:t>
            </a:r>
            <a:r>
              <a:rPr lang="en-US" altLang="ko-KR" sz="1400" dirty="0"/>
              <a:t>: Ctrl + C</a:t>
            </a:r>
          </a:p>
          <a:p>
            <a:pPr>
              <a:lnSpc>
                <a:spcPct val="150000"/>
              </a:lnSpc>
            </a:pPr>
            <a:r>
              <a:rPr lang="ko-KR" altLang="en-US" sz="1400" dirty="0" err="1"/>
              <a:t>가상머신에서</a:t>
            </a:r>
            <a:r>
              <a:rPr lang="ko-KR" altLang="en-US" sz="1400" dirty="0"/>
              <a:t> </a:t>
            </a:r>
            <a:r>
              <a:rPr lang="ko-KR" altLang="en-US" sz="1400" dirty="0" err="1"/>
              <a:t>붙여넣기</a:t>
            </a:r>
            <a:r>
              <a:rPr lang="ko-KR" altLang="en-US" sz="1400" dirty="0"/>
              <a:t> </a:t>
            </a:r>
            <a:r>
              <a:rPr lang="en-US" altLang="ko-KR" sz="1400" dirty="0"/>
              <a:t>:</a:t>
            </a:r>
            <a:r>
              <a:rPr lang="ko-KR" altLang="en-US" sz="1400" dirty="0"/>
              <a:t> </a:t>
            </a:r>
            <a:r>
              <a:rPr lang="en-US" altLang="ko-KR" sz="1400" dirty="0"/>
              <a:t>Shift + Insert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 </a:t>
            </a:r>
          </a:p>
          <a:p>
            <a:pPr>
              <a:lnSpc>
                <a:spcPct val="150000"/>
              </a:lnSpc>
            </a:pPr>
            <a:r>
              <a:rPr lang="en-US" altLang="ko-KR" sz="1400" b="1" spc="-80" dirty="0">
                <a:latin typeface="+mn-ea"/>
                <a:cs typeface="Malgun Gothic"/>
              </a:rPr>
              <a:t>■</a:t>
            </a:r>
            <a:r>
              <a:rPr lang="ko-KR" altLang="en-US" sz="1400" b="1" spc="-80" dirty="0">
                <a:latin typeface="+mn-ea"/>
                <a:cs typeface="Malgun Gothic"/>
              </a:rPr>
              <a:t> 가상머신에서 윈도우로 복사하기</a:t>
            </a:r>
          </a:p>
          <a:p>
            <a:pPr>
              <a:lnSpc>
                <a:spcPct val="150000"/>
              </a:lnSpc>
            </a:pPr>
            <a:r>
              <a:rPr lang="ko-KR" altLang="en-US" sz="1400" dirty="0" err="1"/>
              <a:t>가상머신에서</a:t>
            </a:r>
            <a:r>
              <a:rPr lang="ko-KR" altLang="en-US" sz="1400" dirty="0"/>
              <a:t> 복사 </a:t>
            </a:r>
            <a:r>
              <a:rPr lang="en-US" altLang="ko-KR" sz="1400" dirty="0"/>
              <a:t>: Ctrl + Insert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윈도우에 </a:t>
            </a:r>
            <a:r>
              <a:rPr lang="ko-KR" altLang="en-US" sz="1400" dirty="0" err="1"/>
              <a:t>붙여넣기</a:t>
            </a:r>
            <a:r>
              <a:rPr lang="ko-KR" altLang="en-US" sz="1400" dirty="0"/>
              <a:t> </a:t>
            </a:r>
            <a:r>
              <a:rPr lang="en-US" altLang="ko-KR" sz="1400" dirty="0"/>
              <a:t>: Ctrl + V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 </a:t>
            </a:r>
          </a:p>
          <a:p>
            <a:pPr>
              <a:lnSpc>
                <a:spcPct val="150000"/>
              </a:lnSpc>
            </a:pPr>
            <a:endParaRPr lang="en-US" altLang="ko-KR" sz="1400" dirty="0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639"/>
          <a:stretch/>
        </p:blipFill>
        <p:spPr bwMode="auto">
          <a:xfrm>
            <a:off x="369883" y="1531164"/>
            <a:ext cx="3705225" cy="2144870"/>
          </a:xfrm>
          <a:prstGeom prst="rect">
            <a:avLst/>
          </a:prstGeom>
          <a:noFill/>
          <a:ln w="9525">
            <a:solidFill>
              <a:schemeClr val="accent5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6" name="직사각형 25"/>
          <p:cNvSpPr/>
          <p:nvPr/>
        </p:nvSpPr>
        <p:spPr>
          <a:xfrm>
            <a:off x="354886" y="968787"/>
            <a:ext cx="290510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spc="-80" dirty="0">
                <a:solidFill>
                  <a:srgbClr val="0070C0"/>
                </a:solidFill>
                <a:latin typeface="+mn-ea"/>
                <a:cs typeface="Malgun Gothic"/>
              </a:rPr>
              <a:t>■ 게스트 확장 설치</a:t>
            </a:r>
            <a:endParaRPr lang="ko-KR" altLang="en-US" sz="1600" dirty="0"/>
          </a:p>
        </p:txBody>
      </p:sp>
      <p:pic>
        <p:nvPicPr>
          <p:cNvPr id="2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8313" y="1531164"/>
            <a:ext cx="3798403" cy="2364381"/>
          </a:xfrm>
          <a:prstGeom prst="rect">
            <a:avLst/>
          </a:prstGeom>
          <a:noFill/>
          <a:ln w="9525">
            <a:solidFill>
              <a:schemeClr val="accent5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F7A80070-72CC-39E2-1FF2-5639DA518F01}"/>
              </a:ext>
            </a:extLst>
          </p:cNvPr>
          <p:cNvSpPr/>
          <p:nvPr/>
        </p:nvSpPr>
        <p:spPr>
          <a:xfrm>
            <a:off x="8533686" y="968787"/>
            <a:ext cx="29598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spc="-80" dirty="0">
                <a:solidFill>
                  <a:srgbClr val="0070C0"/>
                </a:solidFill>
                <a:latin typeface="+mn-ea"/>
                <a:cs typeface="Malgun Gothic"/>
              </a:rPr>
              <a:t>■ 복사</a:t>
            </a:r>
            <a:r>
              <a:rPr lang="en-US" altLang="ko-KR" b="1" spc="-80" dirty="0">
                <a:solidFill>
                  <a:srgbClr val="0070C0"/>
                </a:solidFill>
                <a:latin typeface="+mn-ea"/>
                <a:cs typeface="Malgun Gothic"/>
              </a:rPr>
              <a:t>-</a:t>
            </a:r>
            <a:r>
              <a:rPr lang="ko-KR" altLang="en-US" b="1" spc="-80" dirty="0">
                <a:solidFill>
                  <a:srgbClr val="0070C0"/>
                </a:solidFill>
                <a:latin typeface="+mn-ea"/>
                <a:cs typeface="Malgun Gothic"/>
              </a:rPr>
              <a:t>붙여넣기 단축키</a:t>
            </a:r>
            <a:endParaRPr lang="ko-KR" altLang="en-US" sz="1600" dirty="0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1BB8BAA6-628F-D0F7-8F60-55A1935DFEF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8752"/>
          <a:stretch/>
        </p:blipFill>
        <p:spPr>
          <a:xfrm>
            <a:off x="369883" y="3794875"/>
            <a:ext cx="3750313" cy="2466225"/>
          </a:xfrm>
          <a:prstGeom prst="rect">
            <a:avLst/>
          </a:prstGeom>
          <a:noFill/>
          <a:ln w="9525">
            <a:solidFill>
              <a:schemeClr val="accent5"/>
            </a:solidFill>
            <a:miter lim="800000"/>
            <a:headEnd/>
            <a:tailEnd/>
          </a:ln>
        </p:spPr>
      </p:pic>
      <p:sp>
        <p:nvSpPr>
          <p:cNvPr id="25" name="모서리가 둥근 직사각형 68">
            <a:extLst>
              <a:ext uri="{FF2B5EF4-FFF2-40B4-BE49-F238E27FC236}">
                <a16:creationId xmlns:a16="http://schemas.microsoft.com/office/drawing/2014/main" id="{9E2DEC06-1A24-CDB8-2174-4E7EE56B3706}"/>
              </a:ext>
            </a:extLst>
          </p:cNvPr>
          <p:cNvSpPr/>
          <p:nvPr/>
        </p:nvSpPr>
        <p:spPr>
          <a:xfrm>
            <a:off x="254303" y="5993167"/>
            <a:ext cx="436306" cy="255091"/>
          </a:xfrm>
          <a:prstGeom prst="round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68593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BBEA03-AA33-4950-7679-8AF1994AD3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4EEE21-44A8-593A-1451-EE00513A0E8D}"/>
              </a:ext>
            </a:extLst>
          </p:cNvPr>
          <p:cNvSpPr txBox="1">
            <a:spLocks/>
          </p:cNvSpPr>
          <p:nvPr/>
        </p:nvSpPr>
        <p:spPr>
          <a:xfrm>
            <a:off x="162395" y="362534"/>
            <a:ext cx="12029605" cy="544463"/>
          </a:xfrm>
          <a:prstGeom prst="rect">
            <a:avLst/>
          </a:prstGeom>
        </p:spPr>
        <p:txBody>
          <a:bodyPr/>
          <a:lstStyle>
            <a:lvl1pPr algn="l" defTabSz="68644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 err="1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Mlflow</a:t>
            </a:r>
            <a:r>
              <a:rPr lang="en-US" altLang="ko-KR" sz="360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360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설치</a:t>
            </a:r>
            <a:endParaRPr lang="en-US" altLang="ko-KR" sz="3600" dirty="0">
              <a:solidFill>
                <a:srgbClr val="00B0F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026D52B-F1FA-296D-2494-8EF5BADA7B70}"/>
              </a:ext>
            </a:extLst>
          </p:cNvPr>
          <p:cNvSpPr txBox="1"/>
          <p:nvPr/>
        </p:nvSpPr>
        <p:spPr>
          <a:xfrm>
            <a:off x="345945" y="1035117"/>
            <a:ext cx="3946781" cy="36968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ko-KR" sz="1400" dirty="0" err="1">
                <a:solidFill>
                  <a:srgbClr val="16191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sudo</a:t>
            </a:r>
            <a:r>
              <a:rPr lang="en-US" altLang="ko-KR" sz="1400" dirty="0">
                <a:solidFill>
                  <a:srgbClr val="16191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apt update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 err="1">
                <a:solidFill>
                  <a:srgbClr val="16191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sudo</a:t>
            </a:r>
            <a:r>
              <a:rPr lang="en-US" altLang="ko-KR" sz="1400" dirty="0">
                <a:solidFill>
                  <a:srgbClr val="16191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add-apt-repository </a:t>
            </a:r>
            <a:r>
              <a:rPr lang="en-US" altLang="ko-KR" sz="1400" dirty="0" err="1">
                <a:solidFill>
                  <a:srgbClr val="16191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ppa:deadsnakes</a:t>
            </a:r>
            <a:r>
              <a:rPr lang="en-US" altLang="ko-KR" sz="1400" dirty="0">
                <a:solidFill>
                  <a:srgbClr val="16191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en-US" altLang="ko-KR" sz="1400" dirty="0" err="1">
                <a:solidFill>
                  <a:srgbClr val="16191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ppa</a:t>
            </a:r>
            <a:endParaRPr lang="en-US" altLang="ko-KR" sz="1400" dirty="0">
              <a:solidFill>
                <a:srgbClr val="16191F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>
              <a:lnSpc>
                <a:spcPct val="120000"/>
              </a:lnSpc>
            </a:pPr>
            <a:r>
              <a:rPr lang="en-US" altLang="ko-KR" sz="1400" dirty="0" err="1">
                <a:solidFill>
                  <a:srgbClr val="16191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sudo</a:t>
            </a:r>
            <a:r>
              <a:rPr lang="en-US" altLang="ko-KR" sz="1400" dirty="0">
                <a:solidFill>
                  <a:srgbClr val="16191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apt install python3.11 -y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solidFill>
                  <a:srgbClr val="16191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python3.11 --version</a:t>
            </a:r>
          </a:p>
          <a:p>
            <a:pPr algn="l">
              <a:lnSpc>
                <a:spcPct val="120000"/>
              </a:lnSpc>
            </a:pPr>
            <a:endParaRPr lang="en-US" altLang="ko-KR" sz="1400" dirty="0">
              <a:solidFill>
                <a:srgbClr val="16191F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>
              <a:lnSpc>
                <a:spcPct val="120000"/>
              </a:lnSpc>
            </a:pPr>
            <a:r>
              <a:rPr lang="en-US" altLang="ko-KR" sz="1400" dirty="0" err="1">
                <a:solidFill>
                  <a:srgbClr val="16191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sudo</a:t>
            </a:r>
            <a:r>
              <a:rPr lang="en-US" altLang="ko-KR" sz="1400" dirty="0">
                <a:solidFill>
                  <a:srgbClr val="16191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apt install python3-pip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 err="1">
                <a:solidFill>
                  <a:srgbClr val="16191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sudo</a:t>
            </a:r>
            <a:r>
              <a:rPr lang="en-US" altLang="ko-KR" sz="1400" dirty="0">
                <a:solidFill>
                  <a:srgbClr val="16191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pip3 install </a:t>
            </a:r>
            <a:r>
              <a:rPr lang="en-US" altLang="ko-KR" sz="1400" dirty="0" err="1">
                <a:solidFill>
                  <a:srgbClr val="16191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pipenv</a:t>
            </a:r>
            <a:r>
              <a:rPr lang="en-US" altLang="ko-KR" sz="1400" dirty="0">
                <a:solidFill>
                  <a:srgbClr val="16191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400" dirty="0" err="1">
                <a:solidFill>
                  <a:srgbClr val="16191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virtualenv</a:t>
            </a:r>
            <a:endParaRPr lang="en-US" altLang="ko-KR" sz="1400" dirty="0">
              <a:solidFill>
                <a:srgbClr val="16191F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>
              <a:lnSpc>
                <a:spcPct val="120000"/>
              </a:lnSpc>
            </a:pPr>
            <a:endParaRPr lang="en-US" altLang="ko-KR" sz="1400" dirty="0">
              <a:solidFill>
                <a:srgbClr val="16191F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solidFill>
                  <a:srgbClr val="16191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cd </a:t>
            </a:r>
            <a:r>
              <a:rPr lang="en-US" altLang="ko-KR" sz="1400" dirty="0" err="1">
                <a:solidFill>
                  <a:srgbClr val="16191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mkdir</a:t>
            </a:r>
            <a:r>
              <a:rPr lang="en-US" altLang="ko-KR" sz="1400" dirty="0">
                <a:solidFill>
                  <a:srgbClr val="16191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400" dirty="0" err="1">
                <a:solidFill>
                  <a:srgbClr val="16191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mlflow</a:t>
            </a:r>
            <a:endParaRPr lang="en-US" altLang="ko-KR" sz="1400" dirty="0">
              <a:solidFill>
                <a:srgbClr val="16191F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solidFill>
                  <a:srgbClr val="16191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cd </a:t>
            </a:r>
            <a:r>
              <a:rPr lang="en-US" altLang="ko-KR" sz="1400" dirty="0" err="1">
                <a:solidFill>
                  <a:srgbClr val="16191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mlflow</a:t>
            </a:r>
            <a:endParaRPr lang="en-US" altLang="ko-KR" sz="1400" dirty="0">
              <a:solidFill>
                <a:srgbClr val="16191F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>
              <a:lnSpc>
                <a:spcPct val="120000"/>
              </a:lnSpc>
            </a:pPr>
            <a:r>
              <a:rPr lang="en-US" altLang="ko-KR" sz="1400" dirty="0" err="1">
                <a:solidFill>
                  <a:srgbClr val="16191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pipenv</a:t>
            </a:r>
            <a:r>
              <a:rPr lang="en-US" altLang="ko-KR" sz="1400" dirty="0">
                <a:solidFill>
                  <a:srgbClr val="16191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--python 3.11</a:t>
            </a:r>
          </a:p>
          <a:p>
            <a:pPr algn="l">
              <a:lnSpc>
                <a:spcPct val="120000"/>
              </a:lnSpc>
            </a:pPr>
            <a:endParaRPr lang="en-US" altLang="ko-KR" sz="1400" dirty="0">
              <a:solidFill>
                <a:srgbClr val="16191F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>
              <a:lnSpc>
                <a:spcPct val="120000"/>
              </a:lnSpc>
            </a:pPr>
            <a:r>
              <a:rPr lang="en-US" altLang="ko-KR" sz="1400" dirty="0" err="1">
                <a:solidFill>
                  <a:srgbClr val="16191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pipenv</a:t>
            </a:r>
            <a:r>
              <a:rPr lang="en-US" altLang="ko-KR" sz="1400" dirty="0">
                <a:solidFill>
                  <a:srgbClr val="16191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shell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 err="1">
                <a:solidFill>
                  <a:srgbClr val="16191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pipenv</a:t>
            </a:r>
            <a:r>
              <a:rPr lang="en-US" altLang="ko-KR" sz="1400" dirty="0">
                <a:solidFill>
                  <a:srgbClr val="16191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install </a:t>
            </a:r>
            <a:r>
              <a:rPr lang="en-US" altLang="ko-KR" sz="1400" dirty="0" err="1">
                <a:solidFill>
                  <a:srgbClr val="16191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mlflow</a:t>
            </a:r>
            <a:endParaRPr lang="en-US" altLang="ko-KR" sz="1400" dirty="0">
              <a:solidFill>
                <a:srgbClr val="16191F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23B1A46-4D7C-94A2-4408-6B8815288205}"/>
              </a:ext>
            </a:extLst>
          </p:cNvPr>
          <p:cNvGraphicFramePr>
            <a:graphicFrameLocks noGrp="1"/>
          </p:cNvGraphicFramePr>
          <p:nvPr/>
        </p:nvGraphicFramePr>
        <p:xfrm>
          <a:off x="6177197" y="4731963"/>
          <a:ext cx="3859695" cy="20372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6427">
                  <a:extLst>
                    <a:ext uri="{9D8B030D-6E8A-4147-A177-3AD203B41FA5}">
                      <a16:colId xmlns:a16="http://schemas.microsoft.com/office/drawing/2014/main" val="1104652368"/>
                    </a:ext>
                  </a:extLst>
                </a:gridCol>
                <a:gridCol w="2203268">
                  <a:extLst>
                    <a:ext uri="{9D8B030D-6E8A-4147-A177-3AD203B41FA5}">
                      <a16:colId xmlns:a16="http://schemas.microsoft.com/office/drawing/2014/main" val="1762088396"/>
                    </a:ext>
                  </a:extLst>
                </a:gridCol>
              </a:tblGrid>
              <a:tr h="269361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000" b="1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pipenv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사용법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en-US" altLang="ko-KR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1373589"/>
                  </a:ext>
                </a:extLst>
              </a:tr>
              <a:tr h="89664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1. </a:t>
                      </a:r>
                      <a:r>
                        <a:rPr lang="en-US" altLang="ko-KR" sz="10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pipenv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설치</a:t>
                      </a:r>
                    </a:p>
                    <a:p>
                      <a:pPr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pip install </a:t>
                      </a:r>
                      <a:r>
                        <a:rPr lang="en-US" altLang="ko-KR" sz="10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pipenv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latinLnBrk="1"/>
                      <a:endParaRPr lang="en-US" altLang="ko-KR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2.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가상환경 생성</a:t>
                      </a:r>
                    </a:p>
                    <a:p>
                      <a:pPr latinLnBrk="1"/>
                      <a:r>
                        <a:rPr lang="en-US" altLang="ko-KR" sz="10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pipenv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--python 3.X</a:t>
                      </a:r>
                    </a:p>
                    <a:p>
                      <a:pPr latinLnBrk="1"/>
                      <a:endParaRPr lang="en-US" altLang="ko-KR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3.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가상환경 제거</a:t>
                      </a:r>
                    </a:p>
                    <a:p>
                      <a:pPr latinLnBrk="1"/>
                      <a:r>
                        <a:rPr lang="en-US" altLang="ko-KR" sz="10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pipenv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--rm</a:t>
                      </a:r>
                    </a:p>
                    <a:p>
                      <a:pPr latinLnBrk="1"/>
                      <a:endParaRPr lang="en-US" altLang="ko-KR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4.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가상환경 터미널 실행</a:t>
                      </a:r>
                    </a:p>
                    <a:p>
                      <a:pPr latinLnBrk="1"/>
                      <a:r>
                        <a:rPr lang="en-US" altLang="ko-KR" sz="10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pipenv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shell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5.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가상환경 터미널 종료</a:t>
                      </a:r>
                    </a:p>
                    <a:p>
                      <a:pPr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exit</a:t>
                      </a:r>
                    </a:p>
                    <a:p>
                      <a:pPr latinLnBrk="1"/>
                      <a:endParaRPr lang="en-US" altLang="ko-KR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6.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패키지 설치</a:t>
                      </a:r>
                    </a:p>
                    <a:p>
                      <a:pPr latinLnBrk="1"/>
                      <a:r>
                        <a:rPr lang="en-US" altLang="ko-KR" sz="10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pipenv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install [package]</a:t>
                      </a:r>
                    </a:p>
                    <a:p>
                      <a:pPr latinLnBrk="1"/>
                      <a:endParaRPr lang="en-US" altLang="ko-KR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7. </a:t>
                      </a:r>
                      <a:r>
                        <a:rPr lang="en-US" altLang="ko-KR" sz="10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pipfile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에 명시된 패키지 설치</a:t>
                      </a:r>
                    </a:p>
                    <a:p>
                      <a:pPr latinLnBrk="1"/>
                      <a:r>
                        <a:rPr lang="en-US" altLang="ko-KR" sz="10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pipenv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install</a:t>
                      </a:r>
                    </a:p>
                    <a:p>
                      <a:pPr latinLnBrk="1"/>
                      <a:endParaRPr lang="en-US" altLang="ko-KR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8.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설치된 라이브러리 출력</a:t>
                      </a:r>
                    </a:p>
                    <a:p>
                      <a:pPr latinLnBrk="1"/>
                      <a:r>
                        <a:rPr lang="en-US" altLang="ko-KR" sz="10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pipenv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graph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3635230"/>
                  </a:ext>
                </a:extLst>
              </a:tr>
            </a:tbl>
          </a:graphicData>
        </a:graphic>
      </p:graphicFrame>
      <p:sp>
        <p:nvSpPr>
          <p:cNvPr id="9" name="Rectangle 3">
            <a:extLst>
              <a:ext uri="{FF2B5EF4-FFF2-40B4-BE49-F238E27FC236}">
                <a16:creationId xmlns:a16="http://schemas.microsoft.com/office/drawing/2014/main" id="{CC2E7BBF-8840-62F2-C61B-B1B928F824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7017"/>
            <a:ext cx="184731" cy="323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6EEE825-5FD8-6C28-6533-7CD2DFBD856F}"/>
              </a:ext>
            </a:extLst>
          </p:cNvPr>
          <p:cNvSpPr/>
          <p:nvPr/>
        </p:nvSpPr>
        <p:spPr>
          <a:xfrm flipV="1">
            <a:off x="-8873" y="330178"/>
            <a:ext cx="137033" cy="5395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3532"/>
            <a:endParaRPr lang="ko-KR" altLang="en-US" sz="800">
              <a:solidFill>
                <a:srgbClr val="0070C0"/>
              </a:solidFill>
              <a:latin typeface="KT서체 Bold" panose="020B0600000101010101" pitchFamily="50" charset="-127"/>
              <a:ea typeface="KT서체 Bold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10A4BC0-4D68-46CF-8CD3-CD12DF6C89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0033" y="218253"/>
            <a:ext cx="6789334" cy="451371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D761BF5-C6C6-EC88-895A-E41519D20118}"/>
              </a:ext>
            </a:extLst>
          </p:cNvPr>
          <p:cNvSpPr txBox="1"/>
          <p:nvPr/>
        </p:nvSpPr>
        <p:spPr>
          <a:xfrm>
            <a:off x="5540260" y="715789"/>
            <a:ext cx="5699825" cy="307777"/>
          </a:xfrm>
          <a:prstGeom prst="rect">
            <a:avLst/>
          </a:prstGeom>
          <a:solidFill>
            <a:srgbClr val="0070C0"/>
          </a:solidFill>
        </p:spPr>
        <p:txBody>
          <a:bodyPr wrap="square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</a:rPr>
              <a:t>https://github.com/kgpark88/mlops/blob/main/README.md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8984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 txBox="1">
            <a:spLocks/>
          </p:cNvSpPr>
          <p:nvPr/>
        </p:nvSpPr>
        <p:spPr>
          <a:xfrm>
            <a:off x="142674" y="344693"/>
            <a:ext cx="11642927" cy="544463"/>
          </a:xfrm>
          <a:prstGeom prst="rect">
            <a:avLst/>
          </a:prstGeom>
        </p:spPr>
        <p:txBody>
          <a:bodyPr lIns="91438" tIns="45719" rIns="91438" bIns="45719"/>
          <a:lstStyle>
            <a:lvl1pPr algn="l" defTabSz="68644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altLang="ko-KR" sz="3600" dirty="0">
              <a:solidFill>
                <a:srgbClr val="7030A0"/>
              </a:solidFill>
              <a:latin typeface="KT서체 Medium" panose="020B0600000101010101" pitchFamily="50" charset="-127"/>
              <a:ea typeface="KT서체 Medium" panose="020B0600000101010101" pitchFamily="50" charset="-127"/>
            </a:endParaRPr>
          </a:p>
        </p:txBody>
      </p:sp>
      <p:sp>
        <p:nvSpPr>
          <p:cNvPr id="10" name="AutoShape 6" descr="Terminal Free Icon of File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2" name="AutoShape 21" descr="Sublime, text Free Icon of Papirus Apps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3" name="AutoShape 23" descr="Sublime, text Free Icon of Papirus Apps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9" name="AutoShape 42" descr="Home - glot.io"/>
          <p:cNvSpPr>
            <a:spLocks noChangeAspect="1" noChangeArrowheads="1"/>
          </p:cNvSpPr>
          <p:nvPr/>
        </p:nvSpPr>
        <p:spPr bwMode="auto">
          <a:xfrm>
            <a:off x="6254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1" name="AutoShape 46" descr="Home - glot.io"/>
          <p:cNvSpPr>
            <a:spLocks noChangeAspect="1" noChangeArrowheads="1"/>
          </p:cNvSpPr>
          <p:nvPr/>
        </p:nvSpPr>
        <p:spPr bwMode="auto">
          <a:xfrm>
            <a:off x="7778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2" name="AutoShape 48" descr="Home - glot.io"/>
          <p:cNvSpPr>
            <a:spLocks noChangeAspect="1" noChangeArrowheads="1"/>
          </p:cNvSpPr>
          <p:nvPr/>
        </p:nvSpPr>
        <p:spPr bwMode="auto">
          <a:xfrm>
            <a:off x="6254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5" name="제목 1"/>
          <p:cNvSpPr txBox="1">
            <a:spLocks/>
          </p:cNvSpPr>
          <p:nvPr/>
        </p:nvSpPr>
        <p:spPr>
          <a:xfrm>
            <a:off x="162395" y="362534"/>
            <a:ext cx="12029605" cy="544463"/>
          </a:xfrm>
          <a:prstGeom prst="rect">
            <a:avLst/>
          </a:prstGeom>
        </p:spPr>
        <p:txBody>
          <a:bodyPr/>
          <a:lstStyle>
            <a:lvl1pPr algn="l" defTabSz="68644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개발환경</a:t>
            </a:r>
            <a:endParaRPr lang="en-US" altLang="ko-KR" sz="3600" dirty="0">
              <a:solidFill>
                <a:srgbClr val="0070C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6" name="직사각형 35"/>
          <p:cNvSpPr/>
          <p:nvPr/>
        </p:nvSpPr>
        <p:spPr>
          <a:xfrm flipV="1">
            <a:off x="-8873" y="344691"/>
            <a:ext cx="137033" cy="5395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554"/>
            <a:endParaRPr lang="ko-KR" altLang="en-US" sz="799">
              <a:solidFill>
                <a:srgbClr val="0070C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320675" y="1058714"/>
            <a:ext cx="7320393" cy="461663"/>
          </a:xfrm>
          <a:prstGeom prst="rect">
            <a:avLst/>
          </a:prstGeom>
          <a:solidFill>
            <a:srgbClr val="00B0F0"/>
          </a:solidFill>
        </p:spPr>
        <p:txBody>
          <a:bodyPr wrap="square" lIns="0" tIns="45719" rIns="0" bIns="45719">
            <a:spAutoFit/>
          </a:bodyPr>
          <a:lstStyle/>
          <a:p>
            <a:pPr algn="ctr"/>
            <a:r>
              <a:rPr lang="en-US" altLang="ko-KR" sz="2400" b="1" spc="-8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</a:rPr>
              <a:t>PC</a:t>
            </a:r>
          </a:p>
        </p:txBody>
      </p:sp>
      <p:sp>
        <p:nvSpPr>
          <p:cNvPr id="40" name="직사각형 39"/>
          <p:cNvSpPr/>
          <p:nvPr/>
        </p:nvSpPr>
        <p:spPr>
          <a:xfrm>
            <a:off x="1163270" y="2605777"/>
            <a:ext cx="203978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Visual Studio Code </a:t>
            </a:r>
          </a:p>
        </p:txBody>
      </p:sp>
      <p:pic>
        <p:nvPicPr>
          <p:cNvPr id="42" name="Picture 26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1965" y="3147749"/>
            <a:ext cx="1165747" cy="11657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3" name="Picture 27">
            <a:hlinkClick r:id="rId5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6473" y="1634189"/>
            <a:ext cx="938303" cy="938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4" name="직사각형 43"/>
          <p:cNvSpPr/>
          <p:nvPr/>
        </p:nvSpPr>
        <p:spPr>
          <a:xfrm>
            <a:off x="1372730" y="4218831"/>
            <a:ext cx="161043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Sublime Text</a:t>
            </a:r>
          </a:p>
        </p:txBody>
      </p:sp>
      <p:sp>
        <p:nvSpPr>
          <p:cNvPr id="45" name="직사각형 44"/>
          <p:cNvSpPr/>
          <p:nvPr/>
        </p:nvSpPr>
        <p:spPr>
          <a:xfrm>
            <a:off x="8113953" y="1058714"/>
            <a:ext cx="3650373" cy="400110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algn="ctr"/>
            <a:r>
              <a:rPr lang="ko-KR" altLang="en-US" sz="2000" b="1" spc="-8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</a:rPr>
              <a:t>웹</a:t>
            </a:r>
            <a:endParaRPr lang="en-US" altLang="ko-KR" sz="2000" b="1" spc="-8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Malgun Gothic"/>
            </a:endParaRPr>
          </a:p>
        </p:txBody>
      </p:sp>
      <p:pic>
        <p:nvPicPr>
          <p:cNvPr id="46" name="Picture 33">
            <a:hlinkClick r:id="rId7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1946" y="2865106"/>
            <a:ext cx="824834" cy="9548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7" name="직사각형 46"/>
          <p:cNvSpPr/>
          <p:nvPr/>
        </p:nvSpPr>
        <p:spPr>
          <a:xfrm>
            <a:off x="3773761" y="3798603"/>
            <a:ext cx="22509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Jupyter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Notebook</a:t>
            </a:r>
          </a:p>
        </p:txBody>
      </p:sp>
      <p:pic>
        <p:nvPicPr>
          <p:cNvPr id="48" name="Picture 35" descr="GitHub - jupyterlab/jupyterlab: JupyterLab computational environment.">
            <a:hlinkClick r:id="rId7"/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8100" y="2901314"/>
            <a:ext cx="935028" cy="935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직사각형 49"/>
          <p:cNvSpPr/>
          <p:nvPr/>
        </p:nvSpPr>
        <p:spPr>
          <a:xfrm>
            <a:off x="6030631" y="3798603"/>
            <a:ext cx="161043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Jupyter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Lab</a:t>
            </a:r>
          </a:p>
        </p:txBody>
      </p:sp>
      <p:sp>
        <p:nvSpPr>
          <p:cNvPr id="53" name="직사각형 52"/>
          <p:cNvSpPr/>
          <p:nvPr/>
        </p:nvSpPr>
        <p:spPr>
          <a:xfrm>
            <a:off x="8318994" y="3147749"/>
            <a:ext cx="35280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hlinkClick r:id="rId10"/>
              </a:rPr>
              <a:t>https://colab.research.google.com/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8318994" y="5222157"/>
            <a:ext cx="35280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hlinkClick r:id="rId11"/>
              </a:rPr>
              <a:t>https://www.kaggle.com/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56" name="Picture 8" descr="캐글 - 위키백과, 우리 모두의 백과사전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6922" y="4454325"/>
            <a:ext cx="2006180" cy="774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10" descr="Python - 나무위키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5424" y="1731886"/>
            <a:ext cx="2762841" cy="817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15" descr="Google colab-2] 구글 코랩 개발환경 설정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908" y="2108694"/>
            <a:ext cx="2604692" cy="1151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>
            <a:hlinkClick r:id="rId15"/>
            <a:extLst>
              <a:ext uri="{FF2B5EF4-FFF2-40B4-BE49-F238E27FC236}">
                <a16:creationId xmlns:a16="http://schemas.microsoft.com/office/drawing/2014/main" id="{C2016D32-1D65-7D39-C879-201378030E0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34420" y="4872222"/>
            <a:ext cx="2117894" cy="800463"/>
          </a:xfrm>
          <a:prstGeom prst="rect">
            <a:avLst/>
          </a:prstGeom>
        </p:spPr>
      </p:pic>
      <p:pic>
        <p:nvPicPr>
          <p:cNvPr id="8" name="그림 7">
            <a:hlinkClick r:id="rId17"/>
            <a:extLst>
              <a:ext uri="{FF2B5EF4-FFF2-40B4-BE49-F238E27FC236}">
                <a16:creationId xmlns:a16="http://schemas.microsoft.com/office/drawing/2014/main" id="{F3FF8422-D254-2565-8708-F11948C34213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66314" y="5715600"/>
            <a:ext cx="2286000" cy="495300"/>
          </a:xfrm>
          <a:prstGeom prst="rect">
            <a:avLst/>
          </a:prstGeom>
        </p:spPr>
      </p:pic>
      <p:pic>
        <p:nvPicPr>
          <p:cNvPr id="11" name="그림 10">
            <a:hlinkClick r:id="rId19"/>
            <a:extLst>
              <a:ext uri="{FF2B5EF4-FFF2-40B4-BE49-F238E27FC236}">
                <a16:creationId xmlns:a16="http://schemas.microsoft.com/office/drawing/2014/main" id="{9ED495B1-9A07-2CC4-2B32-6CA285BB573E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30798" y="6189637"/>
            <a:ext cx="1962150" cy="54292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C8B97B8-0F00-DBD3-FDFC-97ACA89A5D0F}"/>
              </a:ext>
            </a:extLst>
          </p:cNvPr>
          <p:cNvSpPr txBox="1"/>
          <p:nvPr/>
        </p:nvSpPr>
        <p:spPr>
          <a:xfrm>
            <a:off x="3185727" y="5822002"/>
            <a:ext cx="2546516" cy="33855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algn="ctr"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pPr algn="l"/>
            <a:r>
              <a:rPr lang="ko-KR" altLang="en-US" dirty="0"/>
              <a:t>단축키 </a:t>
            </a:r>
            <a:r>
              <a:rPr lang="en-US" altLang="ko-KR" dirty="0"/>
              <a:t>: </a:t>
            </a:r>
            <a:r>
              <a:rPr lang="ko-KR" altLang="en-US" dirty="0" err="1"/>
              <a:t>Ctrl+C+C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F33D25C-DFE7-1EDF-980A-434EC785F06A}"/>
              </a:ext>
            </a:extLst>
          </p:cNvPr>
          <p:cNvSpPr txBox="1"/>
          <p:nvPr/>
        </p:nvSpPr>
        <p:spPr>
          <a:xfrm>
            <a:off x="3185727" y="6317156"/>
            <a:ext cx="19023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단축키 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⌘+C+C</a:t>
            </a:r>
            <a:endParaRPr lang="ko-KR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026" name="Picture 2">
            <a:hlinkClick r:id="rId21"/>
            <a:extLst>
              <a:ext uri="{FF2B5EF4-FFF2-40B4-BE49-F238E27FC236}">
                <a16:creationId xmlns:a16="http://schemas.microsoft.com/office/drawing/2014/main" id="{81A19F2B-9B31-BF17-F7CB-63E5CA15FB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192" y="4983141"/>
            <a:ext cx="1735876" cy="578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Node.js 노드 개념 이해하기 자바스크립트 JavaScript 런타임 이벤트">
            <a:hlinkClick r:id="rId23"/>
            <a:extLst>
              <a:ext uri="{FF2B5EF4-FFF2-40B4-BE49-F238E27FC236}">
                <a16:creationId xmlns:a16="http://schemas.microsoft.com/office/drawing/2014/main" id="{08741CEF-33A8-9782-1360-19D48408E9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9918" y="4876019"/>
            <a:ext cx="1585735" cy="792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40075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/>
          <p:cNvSpPr txBox="1">
            <a:spLocks/>
          </p:cNvSpPr>
          <p:nvPr/>
        </p:nvSpPr>
        <p:spPr>
          <a:xfrm>
            <a:off x="0" y="2530381"/>
            <a:ext cx="12192000" cy="914222"/>
          </a:xfrm>
          <a:prstGeom prst="rect">
            <a:avLst/>
          </a:prstGeom>
        </p:spPr>
        <p:txBody>
          <a:bodyPr/>
          <a:lstStyle>
            <a:lvl1pPr algn="l" defTabSz="68644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6000" b="1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	AWS Cloud </a:t>
            </a:r>
            <a:r>
              <a:rPr lang="ko-KR" altLang="en-US" sz="6000" b="1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</a:t>
            </a:r>
            <a:endParaRPr lang="en-US" altLang="ko-KR" sz="6000" b="1" dirty="0">
              <a:solidFill>
                <a:srgbClr val="00B0F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93208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29DBDA-28D2-A1A1-5936-3E1A94F796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0CC88DA9-C43B-5939-D416-A77BC728A334}"/>
              </a:ext>
            </a:extLst>
          </p:cNvPr>
          <p:cNvSpPr/>
          <p:nvPr/>
        </p:nvSpPr>
        <p:spPr>
          <a:xfrm flipV="1">
            <a:off x="-8873" y="344691"/>
            <a:ext cx="137033" cy="5395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554"/>
            <a:endParaRPr lang="ko-KR" altLang="en-US" sz="799">
              <a:solidFill>
                <a:srgbClr val="0070C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50517A3-3A75-F37C-8E0D-F1D3CE5635FE}"/>
              </a:ext>
            </a:extLst>
          </p:cNvPr>
          <p:cNvSpPr txBox="1">
            <a:spLocks/>
          </p:cNvSpPr>
          <p:nvPr/>
        </p:nvSpPr>
        <p:spPr>
          <a:xfrm>
            <a:off x="162395" y="362534"/>
            <a:ext cx="12029605" cy="544463"/>
          </a:xfrm>
          <a:prstGeom prst="rect">
            <a:avLst/>
          </a:prstGeom>
        </p:spPr>
        <p:txBody>
          <a:bodyPr/>
          <a:lstStyle>
            <a:lvl1pPr algn="l" defTabSz="68644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AWS </a:t>
            </a:r>
            <a:r>
              <a:rPr lang="ko-KR" altLang="en-US" sz="3600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가입</a:t>
            </a:r>
            <a:endParaRPr lang="en-US" altLang="ko-KR" sz="3600" dirty="0">
              <a:solidFill>
                <a:srgbClr val="0070C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26FCA9F9-0B6C-7271-7810-FF2CBFA363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8965" y="1014311"/>
            <a:ext cx="4679010" cy="2808971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CDFBA561-E1EA-6349-F1A1-04099D8B2D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8439" y="1014311"/>
            <a:ext cx="4679010" cy="2808971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E07FBEBF-9303-79D3-225B-DD242357A0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8965" y="3889373"/>
            <a:ext cx="4679010" cy="2808971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945F09A9-AF54-D776-F76E-F518856133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8439" y="3889373"/>
            <a:ext cx="4679010" cy="2808971"/>
          </a:xfrm>
          <a:prstGeom prst="rect">
            <a:avLst/>
          </a:prstGeom>
          <a:ln>
            <a:solidFill>
              <a:srgbClr val="0070C0"/>
            </a:solidFill>
          </a:ln>
        </p:spPr>
      </p:pic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51E5D395-5828-564C-429E-0B61A8B31EE1}"/>
              </a:ext>
            </a:extLst>
          </p:cNvPr>
          <p:cNvSpPr/>
          <p:nvPr/>
        </p:nvSpPr>
        <p:spPr>
          <a:xfrm>
            <a:off x="5161620" y="1352215"/>
            <a:ext cx="873562" cy="377371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모서리가 둥근 직사각형 15">
            <a:hlinkClick r:id="rId7"/>
            <a:extLst>
              <a:ext uri="{FF2B5EF4-FFF2-40B4-BE49-F238E27FC236}">
                <a16:creationId xmlns:a16="http://schemas.microsoft.com/office/drawing/2014/main" id="{4A2130E6-50A0-8DB6-3506-D52149507231}"/>
              </a:ext>
            </a:extLst>
          </p:cNvPr>
          <p:cNvSpPr/>
          <p:nvPr/>
        </p:nvSpPr>
        <p:spPr>
          <a:xfrm>
            <a:off x="2314099" y="378353"/>
            <a:ext cx="3496528" cy="51282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https://aws.amazon.com/</a:t>
            </a:r>
          </a:p>
        </p:txBody>
      </p:sp>
    </p:spTree>
    <p:extLst>
      <p:ext uri="{BB962C8B-B14F-4D97-AF65-F5344CB8AC3E}">
        <p14:creationId xmlns:p14="http://schemas.microsoft.com/office/powerpoint/2010/main" val="4260844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6ADB5A-D598-F81A-FFB4-E47D89DCB8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7695E707-7BE7-926D-8778-76D53D6F0957}"/>
              </a:ext>
            </a:extLst>
          </p:cNvPr>
          <p:cNvSpPr/>
          <p:nvPr/>
        </p:nvSpPr>
        <p:spPr>
          <a:xfrm flipV="1">
            <a:off x="-8873" y="344691"/>
            <a:ext cx="137033" cy="5395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554"/>
            <a:endParaRPr lang="ko-KR" altLang="en-US" sz="799">
              <a:solidFill>
                <a:srgbClr val="0070C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59977CD-5255-B9C3-F56A-70F80E500440}"/>
              </a:ext>
            </a:extLst>
          </p:cNvPr>
          <p:cNvSpPr txBox="1">
            <a:spLocks/>
          </p:cNvSpPr>
          <p:nvPr/>
        </p:nvSpPr>
        <p:spPr>
          <a:xfrm>
            <a:off x="162395" y="362534"/>
            <a:ext cx="12029605" cy="544463"/>
          </a:xfrm>
          <a:prstGeom prst="rect">
            <a:avLst/>
          </a:prstGeom>
        </p:spPr>
        <p:txBody>
          <a:bodyPr/>
          <a:lstStyle>
            <a:lvl1pPr algn="l" defTabSz="68644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AWS </a:t>
            </a:r>
            <a:r>
              <a:rPr lang="ko-KR" altLang="en-US" sz="3600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루트 사용자 그인</a:t>
            </a:r>
            <a:endParaRPr lang="en-US" altLang="ko-KR" sz="3600" dirty="0">
              <a:solidFill>
                <a:srgbClr val="0070C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B311024-5561-8CD3-C008-A5E33A42B0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873" y="994911"/>
            <a:ext cx="4689716" cy="278794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8541CDE-CDCC-0EDC-D6ED-11FCF553B3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6356" y="994911"/>
            <a:ext cx="4689715" cy="278794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A2014B3-AC11-6596-B5DE-75A75777F8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0873" y="3870766"/>
            <a:ext cx="4985483" cy="2963769"/>
          </a:xfrm>
          <a:prstGeom prst="rect">
            <a:avLst/>
          </a:prstGeom>
        </p:spPr>
      </p:pic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1DA4A1F8-3BD9-4446-7027-5E9997B389FA}"/>
              </a:ext>
            </a:extLst>
          </p:cNvPr>
          <p:cNvSpPr/>
          <p:nvPr/>
        </p:nvSpPr>
        <p:spPr>
          <a:xfrm>
            <a:off x="8646160" y="2127762"/>
            <a:ext cx="1543979" cy="267095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868F9EBE-34F8-F793-B467-2F428EC616F4}"/>
              </a:ext>
            </a:extLst>
          </p:cNvPr>
          <p:cNvSpPr/>
          <p:nvPr/>
        </p:nvSpPr>
        <p:spPr>
          <a:xfrm>
            <a:off x="4392794" y="4663345"/>
            <a:ext cx="722131" cy="314201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C1B82223-06CD-362C-E8E8-2B141AB28904}"/>
              </a:ext>
            </a:extLst>
          </p:cNvPr>
          <p:cNvSpPr/>
          <p:nvPr/>
        </p:nvSpPr>
        <p:spPr>
          <a:xfrm>
            <a:off x="162395" y="5352650"/>
            <a:ext cx="722131" cy="314201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531169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FFD328-3011-3047-121E-BE5D2EB734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CDB05632-77CC-F156-3630-B59EDDB972A0}"/>
              </a:ext>
            </a:extLst>
          </p:cNvPr>
          <p:cNvSpPr/>
          <p:nvPr/>
        </p:nvSpPr>
        <p:spPr>
          <a:xfrm flipV="1">
            <a:off x="-8873" y="344691"/>
            <a:ext cx="137033" cy="5395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554"/>
            <a:endParaRPr lang="ko-KR" altLang="en-US" sz="799">
              <a:solidFill>
                <a:srgbClr val="0070C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560B24E-E41B-90D4-640B-7D21B1B201CC}"/>
              </a:ext>
            </a:extLst>
          </p:cNvPr>
          <p:cNvSpPr txBox="1">
            <a:spLocks/>
          </p:cNvSpPr>
          <p:nvPr/>
        </p:nvSpPr>
        <p:spPr>
          <a:xfrm>
            <a:off x="162395" y="362534"/>
            <a:ext cx="12029605" cy="544463"/>
          </a:xfrm>
          <a:prstGeom prst="rect">
            <a:avLst/>
          </a:prstGeom>
        </p:spPr>
        <p:txBody>
          <a:bodyPr/>
          <a:lstStyle>
            <a:lvl1pPr algn="l" defTabSz="68644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AWS </a:t>
            </a:r>
            <a:r>
              <a:rPr lang="ko-KR" altLang="en-US" sz="3600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루트 사용자 그인</a:t>
            </a:r>
            <a:endParaRPr lang="en-US" altLang="ko-KR" sz="3600" dirty="0">
              <a:solidFill>
                <a:srgbClr val="0070C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AB464B2-7B24-CBBF-454C-9AAEB20DCB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395" y="906997"/>
            <a:ext cx="4985483" cy="296376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FA043CB-FE5F-5575-65C0-A31BEB289E8D}"/>
              </a:ext>
            </a:extLst>
          </p:cNvPr>
          <p:cNvSpPr txBox="1"/>
          <p:nvPr/>
        </p:nvSpPr>
        <p:spPr>
          <a:xfrm>
            <a:off x="5479142" y="1153740"/>
            <a:ext cx="611051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 dirty="0">
                <a:solidFill>
                  <a:srgbClr val="16191F"/>
                </a:solidFill>
                <a:effectLst/>
                <a:latin typeface="Abadi" panose="020B0604020104020204" pitchFamily="34" charset="0"/>
              </a:rPr>
              <a:t>User name : </a:t>
            </a:r>
            <a:r>
              <a:rPr lang="en-US" altLang="ko-KR" b="0" i="0" dirty="0" err="1">
                <a:solidFill>
                  <a:srgbClr val="16191F"/>
                </a:solidFill>
                <a:effectLst/>
                <a:latin typeface="Abadi" panose="020B0604020104020204" pitchFamily="34" charset="0"/>
              </a:rPr>
              <a:t>mlflow</a:t>
            </a:r>
            <a:r>
              <a:rPr lang="en-US" altLang="ko-KR" b="0" i="0" dirty="0">
                <a:solidFill>
                  <a:srgbClr val="16191F"/>
                </a:solidFill>
                <a:effectLst/>
                <a:latin typeface="Abadi" panose="020B0604020104020204" pitchFamily="34" charset="0"/>
              </a:rPr>
              <a:t>-user </a:t>
            </a:r>
            <a:r>
              <a:rPr lang="ko-KR" altLang="en-US" b="0" i="0" dirty="0">
                <a:solidFill>
                  <a:srgbClr val="16191F"/>
                </a:solidFill>
                <a:effectLst/>
                <a:latin typeface="Abadi" panose="020B0604020104020204" pitchFamily="34" charset="0"/>
              </a:rPr>
              <a:t>입력</a:t>
            </a:r>
            <a:endParaRPr lang="en-US" altLang="ko-KR" b="0" i="0" dirty="0">
              <a:solidFill>
                <a:srgbClr val="16191F"/>
              </a:solidFill>
              <a:effectLst/>
              <a:latin typeface="Abadi" panose="020B0604020104020204" pitchFamily="34" charset="0"/>
            </a:endParaRPr>
          </a:p>
          <a:p>
            <a:r>
              <a:rPr lang="en-US" altLang="ko-KR" b="0" i="0" dirty="0">
                <a:solidFill>
                  <a:srgbClr val="16191F"/>
                </a:solidFill>
                <a:effectLst/>
                <a:latin typeface="Abadi" panose="020B0604020104020204" pitchFamily="34" charset="0"/>
              </a:rPr>
              <a:t>I want to create an IAM user</a:t>
            </a:r>
            <a:r>
              <a:rPr lang="en-US" altLang="ko-KR" dirty="0">
                <a:solidFill>
                  <a:srgbClr val="16191F"/>
                </a:solidFill>
                <a:latin typeface="Abadi" panose="020B0604020104020204" pitchFamily="34" charset="0"/>
              </a:rPr>
              <a:t> </a:t>
            </a:r>
            <a:r>
              <a:rPr lang="ko-KR" altLang="en-US" dirty="0">
                <a:solidFill>
                  <a:srgbClr val="16191F"/>
                </a:solidFill>
                <a:latin typeface="Abadi" panose="020B0604020104020204" pitchFamily="34" charset="0"/>
              </a:rPr>
              <a:t>선택</a:t>
            </a:r>
            <a:endParaRPr lang="en-US" altLang="ko-KR" dirty="0">
              <a:solidFill>
                <a:srgbClr val="16191F"/>
              </a:solidFill>
              <a:latin typeface="Abadi" panose="020B0604020104020204" pitchFamily="34" charset="0"/>
            </a:endParaRPr>
          </a:p>
          <a:p>
            <a:r>
              <a:rPr lang="en-US" altLang="ko-KR" b="0" i="0" dirty="0">
                <a:solidFill>
                  <a:srgbClr val="16191F"/>
                </a:solidFill>
                <a:effectLst/>
                <a:latin typeface="Abadi" panose="020B0604020104020204" pitchFamily="34" charset="0"/>
              </a:rPr>
              <a:t>Custom password </a:t>
            </a:r>
            <a:r>
              <a:rPr lang="ko-KR" altLang="en-US" b="0" i="0" dirty="0">
                <a:solidFill>
                  <a:srgbClr val="16191F"/>
                </a:solidFill>
                <a:effectLst/>
                <a:latin typeface="Abadi" panose="020B0604020104020204" pitchFamily="34" charset="0"/>
              </a:rPr>
              <a:t>선택 및 암호 입력</a:t>
            </a:r>
            <a:endParaRPr lang="en-US" altLang="ko-KR" b="0" i="0" dirty="0">
              <a:solidFill>
                <a:srgbClr val="16191F"/>
              </a:solidFill>
              <a:effectLst/>
              <a:latin typeface="Abadi" panose="020B0604020104020204" pitchFamily="34" charset="0"/>
            </a:endParaRPr>
          </a:p>
          <a:p>
            <a:r>
              <a:rPr lang="en-US" altLang="ko-KR" b="0" i="0" dirty="0">
                <a:solidFill>
                  <a:srgbClr val="16191F"/>
                </a:solidFill>
                <a:effectLst/>
                <a:latin typeface="Abadi" panose="020B0604020104020204" pitchFamily="34" charset="0"/>
              </a:rPr>
              <a:t>Users must create a new password at next sign-in – Recommended</a:t>
            </a:r>
            <a:r>
              <a:rPr lang="en-US" altLang="ko-KR" dirty="0">
                <a:solidFill>
                  <a:srgbClr val="16191F"/>
                </a:solidFill>
                <a:latin typeface="Abadi" panose="020B0604020104020204" pitchFamily="34" charset="0"/>
              </a:rPr>
              <a:t> </a:t>
            </a:r>
            <a:r>
              <a:rPr lang="ko-KR" altLang="en-US" dirty="0">
                <a:solidFill>
                  <a:srgbClr val="16191F"/>
                </a:solidFill>
                <a:latin typeface="Abadi" panose="020B0604020104020204" pitchFamily="34" charset="0"/>
              </a:rPr>
              <a:t>선택 해제</a:t>
            </a:r>
          </a:p>
          <a:p>
            <a:r>
              <a:rPr lang="en-US" altLang="ko-KR" b="1" dirty="0">
                <a:solidFill>
                  <a:srgbClr val="16191F"/>
                </a:solidFill>
                <a:latin typeface="Abadi" panose="020B0604020104020204" pitchFamily="34" charset="0"/>
              </a:rPr>
              <a:t>[Next]</a:t>
            </a:r>
            <a:r>
              <a:rPr lang="ko-KR" altLang="en-US" dirty="0">
                <a:solidFill>
                  <a:srgbClr val="16191F"/>
                </a:solidFill>
                <a:latin typeface="Abadi" panose="020B0604020104020204" pitchFamily="34" charset="0"/>
              </a:rPr>
              <a:t> 클릭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3317964-569A-0CA9-DE1B-42CB813FF234}"/>
              </a:ext>
            </a:extLst>
          </p:cNvPr>
          <p:cNvSpPr txBox="1"/>
          <p:nvPr/>
        </p:nvSpPr>
        <p:spPr>
          <a:xfrm>
            <a:off x="5614682" y="3429000"/>
            <a:ext cx="611051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rgbClr val="16191F"/>
                </a:solidFill>
                <a:latin typeface="Abadi" panose="020B0604020104020204" pitchFamily="34" charset="0"/>
              </a:rPr>
              <a:t>[Permissions options]</a:t>
            </a:r>
          </a:p>
          <a:p>
            <a:r>
              <a:rPr lang="en-US" altLang="ko-KR" b="0" i="0" dirty="0">
                <a:solidFill>
                  <a:srgbClr val="16191F"/>
                </a:solidFill>
                <a:effectLst/>
                <a:latin typeface="Abadi" panose="020B0604020104020204" pitchFamily="34" charset="0"/>
              </a:rPr>
              <a:t>Attach policies directly </a:t>
            </a:r>
            <a:r>
              <a:rPr lang="ko-KR" altLang="en-US" b="0" i="0" dirty="0">
                <a:solidFill>
                  <a:srgbClr val="16191F"/>
                </a:solidFill>
                <a:effectLst/>
                <a:latin typeface="Abadi" panose="020B0604020104020204" pitchFamily="34" charset="0"/>
              </a:rPr>
              <a:t>선택</a:t>
            </a:r>
            <a:endParaRPr lang="en-US" altLang="ko-KR" b="0" i="0" dirty="0">
              <a:solidFill>
                <a:srgbClr val="16191F"/>
              </a:solidFill>
              <a:effectLst/>
              <a:latin typeface="Abadi" panose="020B0604020104020204" pitchFamily="34" charset="0"/>
            </a:endParaRPr>
          </a:p>
          <a:p>
            <a:endParaRPr lang="en-US" altLang="ko-KR" dirty="0">
              <a:solidFill>
                <a:srgbClr val="16191F"/>
              </a:solidFill>
              <a:latin typeface="Abadi" panose="020B0604020104020204" pitchFamily="34" charset="0"/>
            </a:endParaRPr>
          </a:p>
          <a:p>
            <a:r>
              <a:rPr lang="en-US" altLang="ko-KR" b="1" dirty="0">
                <a:solidFill>
                  <a:srgbClr val="16191F"/>
                </a:solidFill>
                <a:latin typeface="Abadi" panose="020B0604020104020204" pitchFamily="34" charset="0"/>
              </a:rPr>
              <a:t>[Permissions policies]</a:t>
            </a:r>
          </a:p>
          <a:p>
            <a:r>
              <a:rPr lang="en-US" altLang="ko-KR" b="0" i="0" dirty="0" err="1">
                <a:effectLst/>
                <a:latin typeface="Abadi" panose="020B0604020104020204" pitchFamily="34" charset="0"/>
                <a:hlinkClick r:id="rId4"/>
              </a:rPr>
              <a:t>AdministratorAccess</a:t>
            </a:r>
            <a:r>
              <a:rPr lang="en-US" altLang="ko-KR" b="0" i="0" dirty="0">
                <a:effectLst/>
                <a:latin typeface="Abadi" panose="020B0604020104020204" pitchFamily="34" charset="0"/>
              </a:rPr>
              <a:t> </a:t>
            </a:r>
            <a:r>
              <a:rPr lang="ko-KR" altLang="en-US" b="0" i="0" dirty="0">
                <a:effectLst/>
                <a:latin typeface="Abadi" panose="020B0604020104020204" pitchFamily="34" charset="0"/>
              </a:rPr>
              <a:t>선택</a:t>
            </a:r>
            <a:endParaRPr lang="en-US" altLang="ko-KR" b="0" i="0" dirty="0">
              <a:effectLst/>
              <a:latin typeface="Abadi" panose="020B0604020104020204" pitchFamily="34" charset="0"/>
            </a:endParaRPr>
          </a:p>
          <a:p>
            <a:r>
              <a:rPr lang="en-US" altLang="ko-KR" b="1" dirty="0">
                <a:solidFill>
                  <a:srgbClr val="16191F"/>
                </a:solidFill>
                <a:latin typeface="Abadi" panose="020B0604020104020204" pitchFamily="34" charset="0"/>
              </a:rPr>
              <a:t>[Next]</a:t>
            </a:r>
            <a:r>
              <a:rPr lang="ko-KR" altLang="en-US" dirty="0">
                <a:solidFill>
                  <a:srgbClr val="16191F"/>
                </a:solidFill>
                <a:latin typeface="Abadi" panose="020B0604020104020204" pitchFamily="34" charset="0"/>
              </a:rPr>
              <a:t> 클릭</a:t>
            </a:r>
            <a:endParaRPr lang="en-US" altLang="ko-KR" dirty="0">
              <a:solidFill>
                <a:srgbClr val="16191F"/>
              </a:solidFill>
              <a:latin typeface="Abadi" panose="020B0604020104020204" pitchFamily="34" charset="0"/>
            </a:endParaRPr>
          </a:p>
          <a:p>
            <a:r>
              <a:rPr lang="en-US" altLang="ko-KR" b="1" i="0" dirty="0">
                <a:solidFill>
                  <a:srgbClr val="16191F"/>
                </a:solidFill>
                <a:effectLst/>
                <a:latin typeface="Abadi" panose="020B0604020104020204" pitchFamily="34" charset="0"/>
              </a:rPr>
              <a:t>[Create user] </a:t>
            </a:r>
            <a:r>
              <a:rPr lang="ko-KR" altLang="en-US" b="1" i="0" dirty="0">
                <a:solidFill>
                  <a:srgbClr val="16191F"/>
                </a:solidFill>
                <a:effectLst/>
                <a:latin typeface="Abadi" panose="020B0604020104020204" pitchFamily="34" charset="0"/>
              </a:rPr>
              <a:t>클릭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3168ACA3-6CFC-A2CA-BAD4-E0481C3E1F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395" y="3992639"/>
            <a:ext cx="4819946" cy="2865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894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5984DE-C0FA-C55A-BC4C-4F4F455E70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E050DE20-B780-B720-5064-C7D254120C5E}"/>
              </a:ext>
            </a:extLst>
          </p:cNvPr>
          <p:cNvSpPr/>
          <p:nvPr/>
        </p:nvSpPr>
        <p:spPr>
          <a:xfrm flipV="1">
            <a:off x="-8873" y="344691"/>
            <a:ext cx="137033" cy="5395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554"/>
            <a:endParaRPr lang="ko-KR" altLang="en-US" sz="799">
              <a:solidFill>
                <a:srgbClr val="0070C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FBBD1E8-16ED-4BD8-EE1F-5FA42B52AEEF}"/>
              </a:ext>
            </a:extLst>
          </p:cNvPr>
          <p:cNvSpPr txBox="1">
            <a:spLocks/>
          </p:cNvSpPr>
          <p:nvPr/>
        </p:nvSpPr>
        <p:spPr>
          <a:xfrm>
            <a:off x="162395" y="362534"/>
            <a:ext cx="12029605" cy="544463"/>
          </a:xfrm>
          <a:prstGeom prst="rect">
            <a:avLst/>
          </a:prstGeom>
        </p:spPr>
        <p:txBody>
          <a:bodyPr/>
          <a:lstStyle>
            <a:lvl1pPr algn="l" defTabSz="68644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AWS</a:t>
            </a:r>
            <a:r>
              <a:rPr lang="ko-KR" altLang="en-US" sz="3600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사용자 로그인</a:t>
            </a:r>
            <a:endParaRPr lang="en-US" altLang="ko-KR" sz="3600" dirty="0">
              <a:solidFill>
                <a:srgbClr val="0070C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7C97D27-04DC-91D2-3358-B85AADD60D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43" y="1801974"/>
            <a:ext cx="5855154" cy="348077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BC555E7-5238-FF6D-E47F-3F79AA4CDF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4575" y="1801974"/>
            <a:ext cx="5855154" cy="3480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372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C41D38-C6D7-03FD-ED83-319F9E633F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7D481722-D2B7-AA20-B222-77CFD3DC7A4D}"/>
              </a:ext>
            </a:extLst>
          </p:cNvPr>
          <p:cNvSpPr/>
          <p:nvPr/>
        </p:nvSpPr>
        <p:spPr>
          <a:xfrm flipV="1">
            <a:off x="-8873" y="344691"/>
            <a:ext cx="137033" cy="5395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554"/>
            <a:endParaRPr lang="ko-KR" altLang="en-US" sz="799">
              <a:solidFill>
                <a:srgbClr val="0070C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4DBE8F2-B1BF-378D-F350-2298DC7AB925}"/>
              </a:ext>
            </a:extLst>
          </p:cNvPr>
          <p:cNvSpPr txBox="1">
            <a:spLocks/>
          </p:cNvSpPr>
          <p:nvPr/>
        </p:nvSpPr>
        <p:spPr>
          <a:xfrm>
            <a:off x="162395" y="362534"/>
            <a:ext cx="12029605" cy="544463"/>
          </a:xfrm>
          <a:prstGeom prst="rect">
            <a:avLst/>
          </a:prstGeom>
        </p:spPr>
        <p:txBody>
          <a:bodyPr/>
          <a:lstStyle>
            <a:lvl1pPr algn="l" defTabSz="68644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EC2</a:t>
            </a:r>
            <a:r>
              <a:rPr lang="ko-KR" altLang="en-US" sz="3600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생성</a:t>
            </a:r>
            <a:endParaRPr lang="en-US" altLang="ko-KR" sz="3600" dirty="0">
              <a:solidFill>
                <a:srgbClr val="0070C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A48396A-F6BE-1D23-6B54-71ED8F5BB0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441" y="1421190"/>
            <a:ext cx="7377430" cy="438573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B9EC437-9210-03FF-0CC8-593E38591FF5}"/>
              </a:ext>
            </a:extLst>
          </p:cNvPr>
          <p:cNvSpPr txBox="1"/>
          <p:nvPr/>
        </p:nvSpPr>
        <p:spPr>
          <a:xfrm>
            <a:off x="232064" y="917011"/>
            <a:ext cx="61129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0" i="0" dirty="0">
                <a:solidFill>
                  <a:srgbClr val="16191F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hlinkClick r:id="rId4"/>
              </a:rPr>
              <a:t>EC2</a:t>
            </a:r>
            <a:r>
              <a:rPr lang="en-US" altLang="ko-KR" b="0" i="0" dirty="0">
                <a:solidFill>
                  <a:srgbClr val="16191F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b="1" i="0" u="none" strike="noStrike" dirty="0">
                <a:solidFill>
                  <a:srgbClr val="16191F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  <a:r>
              <a:rPr lang="en-US" altLang="ko-KR" u="none" strike="noStrike" dirty="0">
                <a:solidFill>
                  <a:srgbClr val="16191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b="0" i="0" dirty="0">
                <a:solidFill>
                  <a:srgbClr val="16191F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hlinkClick r:id="rId5"/>
              </a:rPr>
              <a:t>Instances</a:t>
            </a:r>
            <a:r>
              <a:rPr lang="en-US" altLang="ko-KR" b="0" i="0" dirty="0">
                <a:solidFill>
                  <a:srgbClr val="16191F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b="1" i="0" u="none" strike="noStrike" dirty="0">
                <a:solidFill>
                  <a:srgbClr val="16191F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&gt; Launch an instance</a:t>
            </a:r>
            <a:endParaRPr lang="en-US" altLang="ko-KR" b="0" i="0" dirty="0">
              <a:solidFill>
                <a:srgbClr val="16191F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F4FE73-3B00-F1C4-A50C-F57ED39BAE3D}"/>
              </a:ext>
            </a:extLst>
          </p:cNvPr>
          <p:cNvSpPr txBox="1"/>
          <p:nvPr/>
        </p:nvSpPr>
        <p:spPr>
          <a:xfrm>
            <a:off x="7687871" y="1101677"/>
            <a:ext cx="4042575" cy="55550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1400" b="0" i="0" dirty="0">
                <a:solidFill>
                  <a:srgbClr val="16191F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Number of instances : 1</a:t>
            </a:r>
          </a:p>
          <a:p>
            <a:pPr algn="l">
              <a:lnSpc>
                <a:spcPct val="150000"/>
              </a:lnSpc>
            </a:pPr>
            <a:endParaRPr lang="en-US" altLang="ko-KR" sz="1400" b="0" i="0" dirty="0">
              <a:solidFill>
                <a:srgbClr val="16191F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1400" b="0" i="0" dirty="0">
                <a:solidFill>
                  <a:srgbClr val="16191F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Name</a:t>
            </a:r>
            <a:r>
              <a:rPr lang="en-US" altLang="ko-KR" sz="1400" dirty="0">
                <a:solidFill>
                  <a:srgbClr val="16191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: </a:t>
            </a:r>
            <a:r>
              <a:rPr lang="en-US" altLang="ko-KR" sz="1400" dirty="0" err="1">
                <a:solidFill>
                  <a:srgbClr val="16191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mlflow</a:t>
            </a:r>
            <a:r>
              <a:rPr lang="en-US" altLang="ko-KR" sz="1400" dirty="0">
                <a:solidFill>
                  <a:srgbClr val="16191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-server</a:t>
            </a:r>
          </a:p>
          <a:p>
            <a:pPr algn="l">
              <a:lnSpc>
                <a:spcPct val="150000"/>
              </a:lnSpc>
            </a:pPr>
            <a:r>
              <a:rPr lang="en-US" altLang="ko-KR" sz="1400" b="0" i="0" u="none" strike="noStrike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Software Image (AMI)</a:t>
            </a:r>
            <a:r>
              <a:rPr lang="en-US" altLang="ko-KR" sz="1400" b="0" i="0" u="none" strike="noStrike" dirty="0">
                <a:solidFill>
                  <a:srgbClr val="16191F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 : </a:t>
            </a:r>
            <a:r>
              <a:rPr lang="en-US" altLang="ko-KR" sz="1400" b="0" i="0" dirty="0">
                <a:solidFill>
                  <a:srgbClr val="16191F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Ubuntu, 22.04 LTS</a:t>
            </a:r>
          </a:p>
          <a:p>
            <a:pPr algn="l">
              <a:lnSpc>
                <a:spcPct val="150000"/>
              </a:lnSpc>
            </a:pPr>
            <a:endParaRPr lang="en-US" altLang="ko-KR" sz="1400" b="0" i="0" u="none" strike="noStrike" dirty="0"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1400" b="0" i="0" u="none" strike="noStrike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Create new key pair</a:t>
            </a:r>
            <a:r>
              <a:rPr lang="en-US" altLang="ko-KR" sz="1400" u="none" strike="noStrike" dirty="0">
                <a:solidFill>
                  <a:srgbClr val="16191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400" dirty="0">
                <a:solidFill>
                  <a:srgbClr val="16191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클릭</a:t>
            </a:r>
            <a:endParaRPr lang="en-US" altLang="ko-KR" sz="1400" dirty="0">
              <a:solidFill>
                <a:srgbClr val="16191F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0" i="0" dirty="0">
                <a:solidFill>
                  <a:srgbClr val="16191F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Key pair name : </a:t>
            </a:r>
            <a:r>
              <a:rPr lang="en-US" altLang="ko-KR" sz="1400" dirty="0" err="1">
                <a:solidFill>
                  <a:srgbClr val="16191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mlflow</a:t>
            </a:r>
            <a:r>
              <a:rPr lang="en-US" altLang="ko-KR" sz="1400" dirty="0">
                <a:solidFill>
                  <a:srgbClr val="16191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-server-</a:t>
            </a:r>
            <a:r>
              <a:rPr lang="en-US" altLang="ko-KR" sz="1400" dirty="0" err="1">
                <a:solidFill>
                  <a:srgbClr val="16191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kp</a:t>
            </a:r>
            <a:endParaRPr lang="en-US" altLang="ko-KR" sz="1400" dirty="0">
              <a:solidFill>
                <a:srgbClr val="16191F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Create key pair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클릭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1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mflow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-server-</a:t>
            </a:r>
            <a:r>
              <a:rPr lang="en-US" altLang="ko-KR" sz="1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kp.pem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파일 자동으로 다운로드 됨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>
              <a:lnSpc>
                <a:spcPct val="150000"/>
              </a:lnSpc>
            </a:pPr>
            <a:endParaRPr lang="en-US" altLang="ko-KR" sz="1400" b="0" i="0" dirty="0">
              <a:solidFill>
                <a:srgbClr val="16191F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1400" b="0" i="0" dirty="0">
                <a:solidFill>
                  <a:srgbClr val="16191F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Create security group </a:t>
            </a:r>
            <a:r>
              <a:rPr lang="ko-KR" altLang="en-US" sz="1400" b="0" i="0" dirty="0">
                <a:solidFill>
                  <a:srgbClr val="16191F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선택</a:t>
            </a:r>
            <a:endParaRPr lang="en-US" altLang="ko-KR" sz="1400" b="0" i="0" dirty="0">
              <a:solidFill>
                <a:srgbClr val="16191F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1400" b="0" i="0" dirty="0">
                <a:solidFill>
                  <a:srgbClr val="16191F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Allow SSH traffic from </a:t>
            </a:r>
            <a:r>
              <a:rPr lang="ko-KR" altLang="en-US" sz="1400" b="0" i="0" dirty="0">
                <a:solidFill>
                  <a:srgbClr val="16191F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체크</a:t>
            </a:r>
            <a:endParaRPr lang="en-US" altLang="ko-KR" sz="1400" dirty="0">
              <a:solidFill>
                <a:srgbClr val="16191F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1400" b="0" i="0" dirty="0">
                <a:solidFill>
                  <a:srgbClr val="16191F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Allow HTTPS traffic from the internet </a:t>
            </a:r>
            <a:r>
              <a:rPr lang="ko-KR" altLang="en-US" sz="1400" b="0" i="0" dirty="0">
                <a:solidFill>
                  <a:srgbClr val="16191F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체크</a:t>
            </a:r>
            <a:endParaRPr lang="en-US" altLang="ko-KR" sz="1400" b="0" i="0" dirty="0">
              <a:solidFill>
                <a:srgbClr val="16191F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1400" b="0" i="0" dirty="0">
                <a:solidFill>
                  <a:srgbClr val="16191F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Allow HTTP traffic from the internet </a:t>
            </a:r>
            <a:r>
              <a:rPr lang="ko-KR" altLang="en-US" sz="1400" b="0" i="0" dirty="0">
                <a:solidFill>
                  <a:srgbClr val="16191F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체크</a:t>
            </a:r>
            <a:endParaRPr lang="en-US" altLang="ko-KR" sz="1400" b="0" i="0" dirty="0">
              <a:solidFill>
                <a:srgbClr val="16191F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1400" dirty="0">
                <a:solidFill>
                  <a:srgbClr val="16191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Add new volume : gp2 EBS volume </a:t>
            </a:r>
            <a:r>
              <a:rPr lang="ko-KR" altLang="en-US" sz="1400" dirty="0">
                <a:solidFill>
                  <a:srgbClr val="16191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선택</a:t>
            </a:r>
            <a:endParaRPr lang="en-US" altLang="ko-KR" sz="1400" dirty="0">
              <a:solidFill>
                <a:srgbClr val="16191F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>
              <a:lnSpc>
                <a:spcPct val="150000"/>
              </a:lnSpc>
            </a:pPr>
            <a:endParaRPr lang="en-US" altLang="ko-KR" sz="1400" b="0" i="0" dirty="0">
              <a:solidFill>
                <a:srgbClr val="16191F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1400" b="1" i="0" dirty="0">
                <a:solidFill>
                  <a:srgbClr val="16191F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[Launch instance]</a:t>
            </a:r>
            <a:r>
              <a:rPr lang="en-US" altLang="ko-KR" sz="1400" dirty="0">
                <a:solidFill>
                  <a:srgbClr val="16191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400" dirty="0">
                <a:solidFill>
                  <a:srgbClr val="16191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클릭</a:t>
            </a:r>
            <a:endParaRPr lang="ko-KR" altLang="en-US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91C7D4DC-5114-F2A7-74E7-398DB9AFDFBE}"/>
              </a:ext>
            </a:extLst>
          </p:cNvPr>
          <p:cNvSpPr/>
          <p:nvPr/>
        </p:nvSpPr>
        <p:spPr>
          <a:xfrm>
            <a:off x="6424364" y="2240973"/>
            <a:ext cx="1263508" cy="267095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8052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B91BFA-B567-B173-6BD3-A6155B0FAA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96F020EC-F255-71BB-7B5D-F283B01B5C84}"/>
              </a:ext>
            </a:extLst>
          </p:cNvPr>
          <p:cNvSpPr/>
          <p:nvPr/>
        </p:nvSpPr>
        <p:spPr>
          <a:xfrm flipV="1">
            <a:off x="-8873" y="344691"/>
            <a:ext cx="137033" cy="5395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554"/>
            <a:endParaRPr lang="ko-KR" altLang="en-US" sz="799">
              <a:solidFill>
                <a:srgbClr val="0070C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53D4C7A-5CB3-43DA-08EE-7DBCB3C53283}"/>
              </a:ext>
            </a:extLst>
          </p:cNvPr>
          <p:cNvSpPr txBox="1">
            <a:spLocks/>
          </p:cNvSpPr>
          <p:nvPr/>
        </p:nvSpPr>
        <p:spPr>
          <a:xfrm>
            <a:off x="162395" y="362534"/>
            <a:ext cx="12029605" cy="544463"/>
          </a:xfrm>
          <a:prstGeom prst="rect">
            <a:avLst/>
          </a:prstGeom>
        </p:spPr>
        <p:txBody>
          <a:bodyPr/>
          <a:lstStyle>
            <a:lvl1pPr algn="l" defTabSz="68644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EC2 </a:t>
            </a:r>
            <a:r>
              <a:rPr lang="ko-KR" altLang="en-US" sz="3600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접속</a:t>
            </a:r>
            <a:endParaRPr lang="en-US" altLang="ko-KR" sz="3600" dirty="0">
              <a:solidFill>
                <a:srgbClr val="0070C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C36CC78-ABD6-00D9-65A3-52BC5F0BF2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086" y="1527506"/>
            <a:ext cx="5459840" cy="324576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3C38296-2B70-058C-9CBB-ECF0C2FBF3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7197" y="1527506"/>
            <a:ext cx="5459840" cy="3245764"/>
          </a:xfrm>
          <a:prstGeom prst="rect">
            <a:avLst/>
          </a:prstGeom>
        </p:spPr>
      </p:pic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80C168D8-2DEE-1586-ED63-8CB7086027C5}"/>
              </a:ext>
            </a:extLst>
          </p:cNvPr>
          <p:cNvSpPr/>
          <p:nvPr/>
        </p:nvSpPr>
        <p:spPr>
          <a:xfrm>
            <a:off x="3785667" y="2284516"/>
            <a:ext cx="559910" cy="267095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3187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BBEA03-AA33-4950-7679-8AF1994AD3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9C30AE04-FFB1-B43B-34B2-37F2E751A4E2}"/>
              </a:ext>
            </a:extLst>
          </p:cNvPr>
          <p:cNvSpPr/>
          <p:nvPr/>
        </p:nvSpPr>
        <p:spPr>
          <a:xfrm flipV="1">
            <a:off x="-8873" y="344691"/>
            <a:ext cx="137033" cy="5395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554"/>
            <a:endParaRPr lang="ko-KR" altLang="en-US" sz="799">
              <a:solidFill>
                <a:srgbClr val="0070C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14EEE21-44A8-593A-1451-EE00513A0E8D}"/>
              </a:ext>
            </a:extLst>
          </p:cNvPr>
          <p:cNvSpPr txBox="1">
            <a:spLocks/>
          </p:cNvSpPr>
          <p:nvPr/>
        </p:nvSpPr>
        <p:spPr>
          <a:xfrm>
            <a:off x="162395" y="362534"/>
            <a:ext cx="12029605" cy="544463"/>
          </a:xfrm>
          <a:prstGeom prst="rect">
            <a:avLst/>
          </a:prstGeom>
        </p:spPr>
        <p:txBody>
          <a:bodyPr/>
          <a:lstStyle>
            <a:lvl1pPr algn="l" defTabSz="68644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 err="1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Mlflow</a:t>
            </a:r>
            <a:r>
              <a:rPr lang="en-US" altLang="ko-KR" sz="3600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3600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설치</a:t>
            </a:r>
            <a:endParaRPr lang="en-US" altLang="ko-KR" sz="3600" dirty="0">
              <a:solidFill>
                <a:srgbClr val="0070C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026D52B-F1FA-296D-2494-8EF5BADA7B70}"/>
              </a:ext>
            </a:extLst>
          </p:cNvPr>
          <p:cNvSpPr txBox="1"/>
          <p:nvPr/>
        </p:nvSpPr>
        <p:spPr>
          <a:xfrm>
            <a:off x="311710" y="1001161"/>
            <a:ext cx="3946781" cy="36968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ko-KR" sz="1400" dirty="0" err="1">
                <a:solidFill>
                  <a:srgbClr val="16191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sudo</a:t>
            </a:r>
            <a:r>
              <a:rPr lang="en-US" altLang="ko-KR" sz="1400" dirty="0">
                <a:solidFill>
                  <a:srgbClr val="16191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apt update</a:t>
            </a:r>
            <a:r>
              <a:rPr lang="ko-KR" altLang="en-US" sz="1400" dirty="0">
                <a:solidFill>
                  <a:srgbClr val="16191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en-US" altLang="ko-KR" sz="1400" dirty="0">
              <a:solidFill>
                <a:srgbClr val="16191F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20000"/>
              </a:lnSpc>
            </a:pP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Arial Unicode MS" panose="020B0604020202020204" pitchFamily="50" charset="-127"/>
                <a:ea typeface="var(--font-mono)"/>
              </a:rPr>
              <a:t>sudo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Arial Unicode MS" panose="020B0604020202020204" pitchFamily="50" charset="-127"/>
                <a:ea typeface="var(--font-mono)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Arial Unicode MS" panose="020B0604020202020204" pitchFamily="50" charset="-127"/>
                <a:ea typeface="var(--font-mono)"/>
              </a:rPr>
              <a:t>add-apt-repository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Arial Unicode MS" panose="020B0604020202020204" pitchFamily="50" charset="-127"/>
                <a:ea typeface="var(--font-mono)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Arial Unicode MS" panose="020B0604020202020204" pitchFamily="50" charset="-127"/>
                <a:ea typeface="var(--font-mono)"/>
              </a:rPr>
              <a:t>ppa:deadsnakes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Arial Unicode MS" panose="020B0604020202020204" pitchFamily="50" charset="-127"/>
                <a:ea typeface="var(--font-mono)"/>
              </a:rPr>
              <a:t>/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Arial Unicode MS" panose="020B0604020202020204" pitchFamily="50" charset="-127"/>
                <a:ea typeface="var(--font-mono)"/>
              </a:rPr>
              <a:t>ppa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ko-KR" altLang="ko-KR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Arial Unicode MS" panose="020B0604020202020204" pitchFamily="50" charset="-127"/>
                <a:ea typeface="var(--font-mono)"/>
              </a:rPr>
              <a:t>sudo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Arial Unicode MS" panose="020B0604020202020204" pitchFamily="50" charset="-127"/>
                <a:ea typeface="var(--font-mono)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Arial Unicode MS" panose="020B0604020202020204" pitchFamily="50" charset="-127"/>
                <a:ea typeface="var(--font-mono)"/>
              </a:rPr>
              <a:t>apt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Arial Unicode MS" panose="020B0604020202020204" pitchFamily="50" charset="-127"/>
                <a:ea typeface="var(--font-mono)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Arial Unicode MS" panose="020B0604020202020204" pitchFamily="50" charset="-127"/>
                <a:ea typeface="var(--font-mono)"/>
              </a:rPr>
              <a:t>install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Arial Unicode MS" panose="020B0604020202020204" pitchFamily="50" charset="-127"/>
                <a:ea typeface="var(--font-mono)"/>
              </a:rPr>
              <a:t> python3.11 -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Arial Unicode MS" panose="020B0604020202020204" pitchFamily="50" charset="-127"/>
                <a:ea typeface="var(--font-mono)"/>
              </a:rPr>
              <a:t>y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ko-KR" altLang="ko-KR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Arial Unicode MS" panose="020B0604020202020204" pitchFamily="50" charset="-127"/>
                <a:ea typeface="var(--font-mono)"/>
              </a:rPr>
              <a:t>python3.11 --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Arial Unicode MS" panose="020B0604020202020204" pitchFamily="50" charset="-127"/>
                <a:ea typeface="var(--font-mono)"/>
              </a:rPr>
              <a:t>version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ko-KR" altLang="ko-KR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algn="l">
              <a:lnSpc>
                <a:spcPct val="120000"/>
              </a:lnSpc>
            </a:pPr>
            <a:endParaRPr lang="en-US" altLang="ko-KR" sz="1400" dirty="0">
              <a:solidFill>
                <a:srgbClr val="16191F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solidFill>
                  <a:srgbClr val="16191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# </a:t>
            </a:r>
            <a:r>
              <a:rPr lang="en-US" altLang="ko-KR" sz="1400" dirty="0" err="1">
                <a:solidFill>
                  <a:srgbClr val="16191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sudo</a:t>
            </a:r>
            <a:r>
              <a:rPr lang="en-US" altLang="ko-KR" sz="1400" dirty="0">
                <a:solidFill>
                  <a:srgbClr val="16191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apt install python3-pip 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 err="1">
                <a:solidFill>
                  <a:srgbClr val="16191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sudo</a:t>
            </a:r>
            <a:r>
              <a:rPr lang="en-US" altLang="ko-KR" sz="1400" dirty="0">
                <a:solidFill>
                  <a:srgbClr val="16191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pip3 install </a:t>
            </a:r>
            <a:r>
              <a:rPr lang="en-US" altLang="ko-KR" sz="1400" dirty="0" err="1">
                <a:solidFill>
                  <a:srgbClr val="16191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pipenv</a:t>
            </a:r>
            <a:r>
              <a:rPr lang="en-US" altLang="ko-KR" sz="1400" dirty="0">
                <a:solidFill>
                  <a:srgbClr val="16191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400" dirty="0" err="1">
                <a:solidFill>
                  <a:srgbClr val="16191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virtualenv</a:t>
            </a:r>
            <a:endParaRPr lang="en-US" altLang="ko-KR" sz="1400" dirty="0">
              <a:solidFill>
                <a:srgbClr val="16191F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>
              <a:lnSpc>
                <a:spcPct val="120000"/>
              </a:lnSpc>
            </a:pPr>
            <a:endParaRPr lang="en-US" altLang="ko-KR" sz="1400" dirty="0">
              <a:solidFill>
                <a:srgbClr val="16191F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>
              <a:lnSpc>
                <a:spcPct val="120000"/>
              </a:lnSpc>
            </a:pPr>
            <a:r>
              <a:rPr lang="en-US" altLang="ko-KR" sz="1400" dirty="0" err="1">
                <a:solidFill>
                  <a:srgbClr val="16191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mkdir</a:t>
            </a:r>
            <a:r>
              <a:rPr lang="en-US" altLang="ko-KR" sz="1400" dirty="0">
                <a:solidFill>
                  <a:srgbClr val="16191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400" dirty="0" err="1">
                <a:solidFill>
                  <a:srgbClr val="16191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mlflow</a:t>
            </a:r>
            <a:endParaRPr lang="en-US" altLang="ko-KR" sz="1400" dirty="0">
              <a:solidFill>
                <a:srgbClr val="16191F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solidFill>
                  <a:srgbClr val="16191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cd </a:t>
            </a:r>
            <a:r>
              <a:rPr lang="en-US" altLang="ko-KR" sz="1400" dirty="0" err="1">
                <a:solidFill>
                  <a:srgbClr val="16191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mlflow</a:t>
            </a:r>
            <a:endParaRPr lang="en-US" altLang="ko-KR" sz="1400" dirty="0">
              <a:solidFill>
                <a:srgbClr val="16191F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>
              <a:lnSpc>
                <a:spcPct val="120000"/>
              </a:lnSpc>
            </a:pPr>
            <a:r>
              <a:rPr lang="en-US" altLang="ko-KR" sz="1400" b="0" i="0" dirty="0" err="1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pipenv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 --python 3.11</a:t>
            </a:r>
          </a:p>
          <a:p>
            <a:pPr algn="l">
              <a:lnSpc>
                <a:spcPct val="120000"/>
              </a:lnSpc>
            </a:pPr>
            <a:endParaRPr lang="en-US" altLang="ko-KR" sz="1400" dirty="0">
              <a:solidFill>
                <a:srgbClr val="16191F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>
              <a:lnSpc>
                <a:spcPct val="120000"/>
              </a:lnSpc>
            </a:pPr>
            <a:r>
              <a:rPr lang="en-US" altLang="ko-KR" sz="1400" dirty="0" err="1">
                <a:solidFill>
                  <a:srgbClr val="16191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pipenv</a:t>
            </a:r>
            <a:r>
              <a:rPr lang="en-US" altLang="ko-KR" sz="1400" dirty="0">
                <a:solidFill>
                  <a:srgbClr val="16191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shell </a:t>
            </a:r>
          </a:p>
          <a:p>
            <a:pPr>
              <a:lnSpc>
                <a:spcPct val="120000"/>
              </a:lnSpc>
            </a:pPr>
            <a:r>
              <a:rPr lang="en-US" altLang="ko-KR" sz="1400" dirty="0" err="1">
                <a:solidFill>
                  <a:srgbClr val="16191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pipenv</a:t>
            </a:r>
            <a:r>
              <a:rPr lang="en-US" altLang="ko-KR" sz="1400" dirty="0">
                <a:solidFill>
                  <a:srgbClr val="16191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install </a:t>
            </a:r>
            <a:r>
              <a:rPr lang="en-US" altLang="ko-KR" sz="1400" dirty="0" err="1">
                <a:solidFill>
                  <a:srgbClr val="16191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mlflow</a:t>
            </a:r>
            <a:r>
              <a:rPr lang="en-US" altLang="ko-KR" sz="1400" dirty="0">
                <a:solidFill>
                  <a:srgbClr val="16191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400" dirty="0" err="1">
                <a:solidFill>
                  <a:srgbClr val="16191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awscli</a:t>
            </a:r>
            <a:r>
              <a:rPr lang="en-US" altLang="ko-KR" sz="1400" dirty="0">
                <a:solidFill>
                  <a:srgbClr val="16191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boto3 </a:t>
            </a:r>
            <a:r>
              <a:rPr lang="en-US" altLang="ko-KR" sz="1400" dirty="0" err="1">
                <a:solidFill>
                  <a:srgbClr val="16191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setuptools</a:t>
            </a:r>
            <a:endParaRPr lang="en-US" altLang="ko-KR" sz="1400" dirty="0">
              <a:solidFill>
                <a:srgbClr val="16191F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23B1A46-4D7C-94A2-4408-6B8815288205}"/>
              </a:ext>
            </a:extLst>
          </p:cNvPr>
          <p:cNvGraphicFramePr>
            <a:graphicFrameLocks noGrp="1"/>
          </p:cNvGraphicFramePr>
          <p:nvPr/>
        </p:nvGraphicFramePr>
        <p:xfrm>
          <a:off x="6177197" y="4731963"/>
          <a:ext cx="3859695" cy="20372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6427">
                  <a:extLst>
                    <a:ext uri="{9D8B030D-6E8A-4147-A177-3AD203B41FA5}">
                      <a16:colId xmlns:a16="http://schemas.microsoft.com/office/drawing/2014/main" val="1104652368"/>
                    </a:ext>
                  </a:extLst>
                </a:gridCol>
                <a:gridCol w="2203268">
                  <a:extLst>
                    <a:ext uri="{9D8B030D-6E8A-4147-A177-3AD203B41FA5}">
                      <a16:colId xmlns:a16="http://schemas.microsoft.com/office/drawing/2014/main" val="1762088396"/>
                    </a:ext>
                  </a:extLst>
                </a:gridCol>
              </a:tblGrid>
              <a:tr h="269361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000" b="1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pipenv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사용법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en-US" altLang="ko-KR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1373589"/>
                  </a:ext>
                </a:extLst>
              </a:tr>
              <a:tr h="89664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1. </a:t>
                      </a:r>
                      <a:r>
                        <a:rPr lang="en-US" altLang="ko-KR" sz="10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pipenv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설치</a:t>
                      </a:r>
                    </a:p>
                    <a:p>
                      <a:pPr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pip install </a:t>
                      </a:r>
                      <a:r>
                        <a:rPr lang="en-US" altLang="ko-KR" sz="10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pipenv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latinLnBrk="1"/>
                      <a:endParaRPr lang="en-US" altLang="ko-KR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2.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가상환경 생성</a:t>
                      </a:r>
                    </a:p>
                    <a:p>
                      <a:pPr latinLnBrk="1"/>
                      <a:r>
                        <a:rPr lang="en-US" altLang="ko-KR" sz="10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pipenv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--python 3.X</a:t>
                      </a:r>
                    </a:p>
                    <a:p>
                      <a:pPr latinLnBrk="1"/>
                      <a:endParaRPr lang="en-US" altLang="ko-KR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3.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가상환경 제거</a:t>
                      </a:r>
                    </a:p>
                    <a:p>
                      <a:pPr latinLnBrk="1"/>
                      <a:r>
                        <a:rPr lang="en-US" altLang="ko-KR" sz="10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pipenv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--rm</a:t>
                      </a:r>
                    </a:p>
                    <a:p>
                      <a:pPr latinLnBrk="1"/>
                      <a:endParaRPr lang="en-US" altLang="ko-KR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4.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가상환경 터미널 실행</a:t>
                      </a:r>
                    </a:p>
                    <a:p>
                      <a:pPr latinLnBrk="1"/>
                      <a:r>
                        <a:rPr lang="en-US" altLang="ko-KR" sz="10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pipenv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shell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5.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가상환경 터미널 종료</a:t>
                      </a:r>
                    </a:p>
                    <a:p>
                      <a:pPr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exit</a:t>
                      </a:r>
                    </a:p>
                    <a:p>
                      <a:pPr latinLnBrk="1"/>
                      <a:endParaRPr lang="en-US" altLang="ko-KR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6.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패키지 설치</a:t>
                      </a:r>
                    </a:p>
                    <a:p>
                      <a:pPr latinLnBrk="1"/>
                      <a:r>
                        <a:rPr lang="en-US" altLang="ko-KR" sz="10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pipenv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install [package]</a:t>
                      </a:r>
                    </a:p>
                    <a:p>
                      <a:pPr latinLnBrk="1"/>
                      <a:endParaRPr lang="en-US" altLang="ko-KR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7. </a:t>
                      </a:r>
                      <a:r>
                        <a:rPr lang="en-US" altLang="ko-KR" sz="10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pipfile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에 명시된 패키지 설치</a:t>
                      </a:r>
                    </a:p>
                    <a:p>
                      <a:pPr latinLnBrk="1"/>
                      <a:r>
                        <a:rPr lang="en-US" altLang="ko-KR" sz="10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pipenv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install</a:t>
                      </a:r>
                    </a:p>
                    <a:p>
                      <a:pPr latinLnBrk="1"/>
                      <a:endParaRPr lang="en-US" altLang="ko-KR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8.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설치된 라이브러리 출력</a:t>
                      </a:r>
                    </a:p>
                    <a:p>
                      <a:pPr latinLnBrk="1"/>
                      <a:r>
                        <a:rPr lang="en-US" altLang="ko-KR" sz="10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pipenv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graph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3635230"/>
                  </a:ext>
                </a:extLst>
              </a:tr>
            </a:tbl>
          </a:graphicData>
        </a:graphic>
      </p:graphicFrame>
      <p:sp>
        <p:nvSpPr>
          <p:cNvPr id="9" name="Rectangle 3">
            <a:extLst>
              <a:ext uri="{FF2B5EF4-FFF2-40B4-BE49-F238E27FC236}">
                <a16:creationId xmlns:a16="http://schemas.microsoft.com/office/drawing/2014/main" id="{CC2E7BBF-8840-62F2-C61B-B1B928F824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7017"/>
            <a:ext cx="184731" cy="323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EC071030-662F-4602-FEE3-1B862271D8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2726" y="819123"/>
            <a:ext cx="7365104" cy="3878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218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Thankyou 이미지 – 찾아보기 3,658 스톡 사진, 벡터 및 비디오 | Adobe Stock">
            <a:extLst>
              <a:ext uri="{FF2B5EF4-FFF2-40B4-BE49-F238E27FC236}">
                <a16:creationId xmlns:a16="http://schemas.microsoft.com/office/drawing/2014/main" id="{DA4B6931-D233-530F-274E-51A19A31A4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6097" y="2051384"/>
            <a:ext cx="520065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0989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35F937-DCD0-19CE-C6E3-44D58B74FF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65071998-713B-8E1A-07E7-51F93DF79E82}"/>
              </a:ext>
            </a:extLst>
          </p:cNvPr>
          <p:cNvSpPr txBox="1"/>
          <p:nvPr/>
        </p:nvSpPr>
        <p:spPr>
          <a:xfrm>
            <a:off x="0" y="6525625"/>
            <a:ext cx="1219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  <a:hlinkClick r:id="rId3"/>
              </a:rPr>
              <a:t>https://github.com/FlowiseAI/Flowise</a:t>
            </a:r>
            <a:endParaRPr lang="ko-KR" altLang="en-US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BA24768-17C4-513C-94BD-61B3E4C3984F}"/>
              </a:ext>
            </a:extLst>
          </p:cNvPr>
          <p:cNvSpPr txBox="1">
            <a:spLocks/>
          </p:cNvSpPr>
          <p:nvPr/>
        </p:nvSpPr>
        <p:spPr>
          <a:xfrm>
            <a:off x="162395" y="362534"/>
            <a:ext cx="12029605" cy="544463"/>
          </a:xfrm>
          <a:prstGeom prst="rect">
            <a:avLst/>
          </a:prstGeom>
        </p:spPr>
        <p:txBody>
          <a:bodyPr/>
          <a:lstStyle>
            <a:lvl1pPr algn="l" defTabSz="68644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 err="1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Flowise</a:t>
            </a:r>
            <a:r>
              <a:rPr lang="en-US" altLang="ko-KR" sz="3600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3600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설치</a:t>
            </a:r>
            <a:endParaRPr lang="en-US" altLang="ko-KR" sz="3600" dirty="0">
              <a:solidFill>
                <a:srgbClr val="0070C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7D29017-0343-5059-C58B-50CF4555FD10}"/>
              </a:ext>
            </a:extLst>
          </p:cNvPr>
          <p:cNvSpPr/>
          <p:nvPr/>
        </p:nvSpPr>
        <p:spPr>
          <a:xfrm flipV="1">
            <a:off x="-8873" y="344691"/>
            <a:ext cx="137033" cy="5395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554"/>
            <a:endParaRPr lang="ko-KR" altLang="en-US" sz="799">
              <a:solidFill>
                <a:srgbClr val="0070C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ED48897-0012-BCED-C492-1C1C0D01AD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254" y="1530060"/>
            <a:ext cx="3977616" cy="90654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425A051-8274-1DB8-1DEC-B78D810C2E0F}"/>
              </a:ext>
            </a:extLst>
          </p:cNvPr>
          <p:cNvSpPr txBox="1"/>
          <p:nvPr/>
        </p:nvSpPr>
        <p:spPr>
          <a:xfrm>
            <a:off x="693254" y="1160728"/>
            <a:ext cx="40017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 u="sng" dirty="0">
                <a:effectLst/>
                <a:latin typeface="Abadi" panose="020B0604020104020204" pitchFamily="34" charset="0"/>
                <a:hlinkClick r:id="rId5"/>
              </a:rPr>
              <a:t>NodeJS</a:t>
            </a:r>
            <a:r>
              <a:rPr lang="ko-KR" altLang="en-US" b="0" i="0" dirty="0">
                <a:solidFill>
                  <a:srgbClr val="1F2328"/>
                </a:solidFill>
                <a:effectLst/>
                <a:latin typeface="Abadi" panose="020B0604020104020204" pitchFamily="34" charset="0"/>
              </a:rPr>
              <a:t> 설치</a:t>
            </a:r>
            <a:endParaRPr lang="en-US" altLang="ko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4A4BF4-2A0A-8296-3517-9D6215A16DEE}"/>
              </a:ext>
            </a:extLst>
          </p:cNvPr>
          <p:cNvSpPr txBox="1"/>
          <p:nvPr/>
        </p:nvSpPr>
        <p:spPr>
          <a:xfrm>
            <a:off x="841423" y="2827932"/>
            <a:ext cx="400172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 err="1"/>
              <a:t>Flowise</a:t>
            </a:r>
            <a:r>
              <a:rPr lang="ko-KR" altLang="en-US" dirty="0"/>
              <a:t> 설치</a:t>
            </a:r>
          </a:p>
          <a:p>
            <a:r>
              <a:rPr lang="ko-KR" altLang="en-US" dirty="0" err="1"/>
              <a:t>npm</a:t>
            </a:r>
            <a:r>
              <a:rPr lang="ko-KR" altLang="en-US" dirty="0"/>
              <a:t> </a:t>
            </a:r>
            <a:r>
              <a:rPr lang="ko-KR" altLang="en-US" dirty="0" err="1"/>
              <a:t>install</a:t>
            </a:r>
            <a:r>
              <a:rPr lang="ko-KR" altLang="en-US" dirty="0"/>
              <a:t> -</a:t>
            </a:r>
            <a:r>
              <a:rPr lang="ko-KR" altLang="en-US" dirty="0" err="1"/>
              <a:t>g</a:t>
            </a:r>
            <a:r>
              <a:rPr lang="ko-KR" altLang="en-US" dirty="0"/>
              <a:t> </a:t>
            </a:r>
            <a:r>
              <a:rPr lang="ko-KR" altLang="en-US" dirty="0" err="1"/>
              <a:t>flowise</a:t>
            </a:r>
            <a:endParaRPr lang="ko-KR" altLang="en-US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2.</a:t>
            </a:r>
            <a:r>
              <a:rPr lang="ko-KR" altLang="en-US" dirty="0"/>
              <a:t> </a:t>
            </a:r>
            <a:r>
              <a:rPr lang="ko-KR" altLang="en-US" dirty="0" err="1"/>
              <a:t>Flowise</a:t>
            </a:r>
            <a:r>
              <a:rPr lang="ko-KR" altLang="en-US" dirty="0"/>
              <a:t> 시작</a:t>
            </a:r>
          </a:p>
          <a:p>
            <a:r>
              <a:rPr lang="ko-KR" altLang="en-US" dirty="0" err="1"/>
              <a:t>npx</a:t>
            </a:r>
            <a:r>
              <a:rPr lang="ko-KR" altLang="en-US" dirty="0"/>
              <a:t> </a:t>
            </a:r>
            <a:r>
              <a:rPr lang="ko-KR" altLang="en-US" dirty="0" err="1"/>
              <a:t>flowise</a:t>
            </a:r>
            <a:r>
              <a:rPr lang="ko-KR" altLang="en-US" dirty="0"/>
              <a:t> </a:t>
            </a:r>
            <a:r>
              <a:rPr lang="ko-KR" altLang="en-US" dirty="0" err="1"/>
              <a:t>start</a:t>
            </a:r>
            <a:endParaRPr lang="ko-KR" altLang="en-US" dirty="0"/>
          </a:p>
          <a:p>
            <a:endParaRPr lang="ko-KR" altLang="en-US" dirty="0"/>
          </a:p>
          <a:p>
            <a:r>
              <a:rPr lang="en-US" altLang="ko-KR" dirty="0"/>
              <a:t>3. </a:t>
            </a:r>
            <a:r>
              <a:rPr lang="ko-KR" altLang="en-US" dirty="0">
                <a:hlinkClick r:id="rId6"/>
              </a:rPr>
              <a:t>http://localhost:3000</a:t>
            </a:r>
            <a:r>
              <a:rPr lang="ko-KR" altLang="en-US" dirty="0"/>
              <a:t> 접속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6CD17A-F7EB-CEA6-884A-460702C2DBA5}"/>
              </a:ext>
            </a:extLst>
          </p:cNvPr>
          <p:cNvSpPr txBox="1"/>
          <p:nvPr/>
        </p:nvSpPr>
        <p:spPr>
          <a:xfrm>
            <a:off x="669144" y="2522184"/>
            <a:ext cx="40017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1" i="0" dirty="0">
                <a:solidFill>
                  <a:srgbClr val="1F2328"/>
                </a:solidFill>
                <a:effectLst/>
                <a:latin typeface="Abadi" panose="020B0604020104020204" pitchFamily="34" charset="0"/>
              </a:rPr>
              <a:t>⚡Quick Start</a:t>
            </a:r>
          </a:p>
        </p:txBody>
      </p:sp>
      <p:pic>
        <p:nvPicPr>
          <p:cNvPr id="15" name="Picture 2" descr="Features 02">
            <a:extLst>
              <a:ext uri="{FF2B5EF4-FFF2-40B4-BE49-F238E27FC236}">
                <a16:creationId xmlns:a16="http://schemas.microsoft.com/office/drawing/2014/main" id="{57EA7B40-1374-6934-105E-8FDBF0E919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1646" y="2864952"/>
            <a:ext cx="3383720" cy="2008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EE3AE8C-84BA-3188-5E32-7D067B5E9C44}"/>
              </a:ext>
            </a:extLst>
          </p:cNvPr>
          <p:cNvSpPr txBox="1"/>
          <p:nvPr/>
        </p:nvSpPr>
        <p:spPr>
          <a:xfrm>
            <a:off x="5357124" y="495462"/>
            <a:ext cx="44014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badi" panose="020B0604020104020204" pitchFamily="34" charset="0"/>
              </a:rPr>
              <a:t>👨‍💻 </a:t>
            </a:r>
            <a:r>
              <a:rPr lang="en-US" altLang="ko-KR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badi" panose="020B0604020104020204" pitchFamily="34" charset="0"/>
              </a:rPr>
              <a:t>Developers (</a:t>
            </a:r>
            <a:r>
              <a:rPr lang="ko-KR" altLang="en-US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badi" panose="020B0604020104020204" pitchFamily="34" charset="0"/>
              </a:rPr>
              <a:t>선택사항</a:t>
            </a:r>
            <a:r>
              <a:rPr lang="en-US" altLang="ko-KR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badi" panose="020B0604020104020204" pitchFamily="34" charset="0"/>
              </a:rPr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A3F7529-CDE6-BE83-A793-8F4E380077B6}"/>
              </a:ext>
            </a:extLst>
          </p:cNvPr>
          <p:cNvSpPr txBox="1"/>
          <p:nvPr/>
        </p:nvSpPr>
        <p:spPr>
          <a:xfrm>
            <a:off x="5426789" y="891654"/>
            <a:ext cx="5531943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1. </a:t>
            </a:r>
            <a:r>
              <a:rPr lang="ko-KR" alt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Yarn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설치</a:t>
            </a:r>
          </a:p>
          <a:p>
            <a:r>
              <a:rPr lang="ko-KR" alt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npm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-</a:t>
            </a:r>
            <a:r>
              <a:rPr lang="ko-KR" alt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yarn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2. </a:t>
            </a:r>
            <a:r>
              <a:rPr lang="ko-KR" alt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Repository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복제</a:t>
            </a:r>
          </a:p>
          <a:p>
            <a:r>
              <a:rPr lang="ko-KR" alt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git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clone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https://github.com/FlowiseAI/Flowise.git</a:t>
            </a:r>
          </a:p>
          <a:p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3. 모듈 설치</a:t>
            </a:r>
          </a:p>
          <a:p>
            <a:r>
              <a:rPr lang="ko-KR" alt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cd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Flowise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ko-KR" alt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yarn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install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4. 빌드</a:t>
            </a:r>
          </a:p>
          <a:p>
            <a:r>
              <a:rPr lang="ko-KR" alt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yarn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build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5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</a:t>
            </a:r>
            <a:r>
              <a:rPr lang="ko-KR" alt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App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실행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yarn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start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6.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http://localhost:3000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접속</a:t>
            </a:r>
          </a:p>
        </p:txBody>
      </p:sp>
    </p:spTree>
    <p:extLst>
      <p:ext uri="{BB962C8B-B14F-4D97-AF65-F5344CB8AC3E}">
        <p14:creationId xmlns:p14="http://schemas.microsoft.com/office/powerpoint/2010/main" val="3938714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74A752-32E9-78C2-5AB2-6697137945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2D2F79C4-6822-F7C8-8EA7-CF4815B06AF5}"/>
              </a:ext>
            </a:extLst>
          </p:cNvPr>
          <p:cNvSpPr txBox="1">
            <a:spLocks/>
          </p:cNvSpPr>
          <p:nvPr/>
        </p:nvSpPr>
        <p:spPr>
          <a:xfrm>
            <a:off x="142674" y="344693"/>
            <a:ext cx="11642927" cy="544463"/>
          </a:xfrm>
          <a:prstGeom prst="rect">
            <a:avLst/>
          </a:prstGeom>
        </p:spPr>
        <p:txBody>
          <a:bodyPr lIns="91438" tIns="45719" rIns="91438" bIns="45719"/>
          <a:lstStyle>
            <a:lvl1pPr algn="l" defTabSz="68644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altLang="ko-KR" sz="3600" dirty="0">
              <a:solidFill>
                <a:srgbClr val="7030A0"/>
              </a:solidFill>
              <a:latin typeface="KT서체 Medium" panose="020B0600000101010101" pitchFamily="50" charset="-127"/>
              <a:ea typeface="KT서체 Medium" panose="020B0600000101010101" pitchFamily="50" charset="-127"/>
            </a:endParaRPr>
          </a:p>
        </p:txBody>
      </p:sp>
      <p:sp>
        <p:nvSpPr>
          <p:cNvPr id="10" name="AutoShape 6" descr="Terminal Free Icon of File">
            <a:extLst>
              <a:ext uri="{FF2B5EF4-FFF2-40B4-BE49-F238E27FC236}">
                <a16:creationId xmlns:a16="http://schemas.microsoft.com/office/drawing/2014/main" id="{C3BBEBA1-EBCA-99B5-9D08-050BBB110EB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2" name="AutoShape 21" descr="Sublime, text Free Icon of Papirus Apps">
            <a:extLst>
              <a:ext uri="{FF2B5EF4-FFF2-40B4-BE49-F238E27FC236}">
                <a16:creationId xmlns:a16="http://schemas.microsoft.com/office/drawing/2014/main" id="{46E51344-B32E-9945-5E0F-BB48F4A63E4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3" name="AutoShape 23" descr="Sublime, text Free Icon of Papirus Apps">
            <a:extLst>
              <a:ext uri="{FF2B5EF4-FFF2-40B4-BE49-F238E27FC236}">
                <a16:creationId xmlns:a16="http://schemas.microsoft.com/office/drawing/2014/main" id="{2E7F7321-89FC-DB7E-AB32-F0AF9EB883F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9" name="AutoShape 42" descr="Home - glot.io">
            <a:extLst>
              <a:ext uri="{FF2B5EF4-FFF2-40B4-BE49-F238E27FC236}">
                <a16:creationId xmlns:a16="http://schemas.microsoft.com/office/drawing/2014/main" id="{956CE8F0-87AC-79D3-EB50-ED6BB2DA29E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54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1" name="AutoShape 46" descr="Home - glot.io">
            <a:extLst>
              <a:ext uri="{FF2B5EF4-FFF2-40B4-BE49-F238E27FC236}">
                <a16:creationId xmlns:a16="http://schemas.microsoft.com/office/drawing/2014/main" id="{48F890BB-53F0-BEE6-382E-20E6E4EB3BD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778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2" name="AutoShape 48" descr="Home - glot.io">
            <a:extLst>
              <a:ext uri="{FF2B5EF4-FFF2-40B4-BE49-F238E27FC236}">
                <a16:creationId xmlns:a16="http://schemas.microsoft.com/office/drawing/2014/main" id="{4E602C27-289A-359A-80B5-DED6B51F393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54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5" name="제목 1">
            <a:extLst>
              <a:ext uri="{FF2B5EF4-FFF2-40B4-BE49-F238E27FC236}">
                <a16:creationId xmlns:a16="http://schemas.microsoft.com/office/drawing/2014/main" id="{6BFBAC10-588A-7D9D-8BF2-E9F01D7B81AD}"/>
              </a:ext>
            </a:extLst>
          </p:cNvPr>
          <p:cNvSpPr txBox="1">
            <a:spLocks/>
          </p:cNvSpPr>
          <p:nvPr/>
        </p:nvSpPr>
        <p:spPr>
          <a:xfrm>
            <a:off x="162395" y="362534"/>
            <a:ext cx="12029605" cy="544463"/>
          </a:xfrm>
          <a:prstGeom prst="rect">
            <a:avLst/>
          </a:prstGeom>
        </p:spPr>
        <p:txBody>
          <a:bodyPr/>
          <a:lstStyle>
            <a:lvl1pPr algn="l" defTabSz="68644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VS Code </a:t>
            </a:r>
            <a:r>
              <a:rPr lang="ko-KR" altLang="en-US" sz="3600" b="1" spc="-80" dirty="0">
                <a:solidFill>
                  <a:srgbClr val="0070C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</a:rPr>
              <a:t>설치</a:t>
            </a:r>
            <a:endParaRPr lang="en-US" altLang="ko-KR" sz="3600" dirty="0">
              <a:solidFill>
                <a:srgbClr val="0070C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B70FBA2-A025-9724-1A8C-4C2D9ED80B90}"/>
              </a:ext>
            </a:extLst>
          </p:cNvPr>
          <p:cNvSpPr/>
          <p:nvPr/>
        </p:nvSpPr>
        <p:spPr>
          <a:xfrm flipV="1">
            <a:off x="-8873" y="344691"/>
            <a:ext cx="137033" cy="5395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554"/>
            <a:endParaRPr lang="ko-KR" altLang="en-US" sz="799">
              <a:solidFill>
                <a:srgbClr val="0070C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BABB3C5-D32D-ADA6-F002-CD498909C2AA}"/>
              </a:ext>
            </a:extLst>
          </p:cNvPr>
          <p:cNvSpPr/>
          <p:nvPr/>
        </p:nvSpPr>
        <p:spPr>
          <a:xfrm>
            <a:off x="437579" y="1039560"/>
            <a:ext cx="1728037" cy="440377"/>
          </a:xfrm>
          <a:prstGeom prst="rect">
            <a:avLst/>
          </a:prstGeom>
        </p:spPr>
        <p:txBody>
          <a:bodyPr wrap="none" lIns="0" rIns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2000" b="1" spc="-80" dirty="0">
                <a:solidFill>
                  <a:srgbClr val="0070C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</a:rPr>
              <a:t>■  설치 프로그램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369D3EF4-B84A-D866-6AA9-6C26C2D21A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1003"/>
          <a:stretch/>
        </p:blipFill>
        <p:spPr>
          <a:xfrm>
            <a:off x="473075" y="1684946"/>
            <a:ext cx="2591680" cy="467506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2DDAF2B7-684E-8EA7-3BF9-42860D99E76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4896"/>
          <a:stretch/>
        </p:blipFill>
        <p:spPr>
          <a:xfrm>
            <a:off x="3632397" y="1684946"/>
            <a:ext cx="2332975" cy="467506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8" name="모서리가 둥근 직사각형 15">
            <a:hlinkClick r:id="rId5"/>
            <a:extLst>
              <a:ext uri="{FF2B5EF4-FFF2-40B4-BE49-F238E27FC236}">
                <a16:creationId xmlns:a16="http://schemas.microsoft.com/office/drawing/2014/main" id="{008F69AE-D5BE-EFAD-5BC9-028D8D30D8D6}"/>
              </a:ext>
            </a:extLst>
          </p:cNvPr>
          <p:cNvSpPr/>
          <p:nvPr/>
        </p:nvSpPr>
        <p:spPr>
          <a:xfrm>
            <a:off x="2468844" y="1039560"/>
            <a:ext cx="3496528" cy="51282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https://code.visualstudio.com/</a:t>
            </a: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BC335343-E32D-6E1A-34D4-A8C9656586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61218" y="3322389"/>
            <a:ext cx="1123950" cy="1400175"/>
          </a:xfrm>
          <a:prstGeom prst="rect">
            <a:avLst/>
          </a:prstGeom>
        </p:spPr>
      </p:pic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3E76B4D3-1E60-9BBA-2C38-764CD313B466}"/>
              </a:ext>
            </a:extLst>
          </p:cNvPr>
          <p:cNvSpPr/>
          <p:nvPr/>
        </p:nvSpPr>
        <p:spPr>
          <a:xfrm>
            <a:off x="1112308" y="5548788"/>
            <a:ext cx="1910882" cy="186995"/>
          </a:xfrm>
          <a:prstGeom prst="roundRect">
            <a:avLst>
              <a:gd name="adj" fmla="val 6990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0B908F61-E40A-EF45-8FD8-65B4C69C9C62}"/>
              </a:ext>
            </a:extLst>
          </p:cNvPr>
          <p:cNvSpPr/>
          <p:nvPr/>
        </p:nvSpPr>
        <p:spPr>
          <a:xfrm>
            <a:off x="4411544" y="3837709"/>
            <a:ext cx="1476000" cy="180110"/>
          </a:xfrm>
          <a:prstGeom prst="roundRect">
            <a:avLst>
              <a:gd name="adj" fmla="val 6990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7C088540-6DC7-A878-D9E8-B6EAA16546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81014" y="2541759"/>
            <a:ext cx="3816676" cy="296143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37" name="화살표: 오른쪽 36">
            <a:extLst>
              <a:ext uri="{FF2B5EF4-FFF2-40B4-BE49-F238E27FC236}">
                <a16:creationId xmlns:a16="http://schemas.microsoft.com/office/drawing/2014/main" id="{667F2D1B-414C-45DF-1A9F-50AD455F9372}"/>
              </a:ext>
            </a:extLst>
          </p:cNvPr>
          <p:cNvSpPr/>
          <p:nvPr/>
        </p:nvSpPr>
        <p:spPr>
          <a:xfrm>
            <a:off x="3222171" y="3818122"/>
            <a:ext cx="261258" cy="408709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화살표: 오른쪽 37">
            <a:extLst>
              <a:ext uri="{FF2B5EF4-FFF2-40B4-BE49-F238E27FC236}">
                <a16:creationId xmlns:a16="http://schemas.microsoft.com/office/drawing/2014/main" id="{B935455B-03B4-D40F-64A6-EC144289D7A8}"/>
              </a:ext>
            </a:extLst>
          </p:cNvPr>
          <p:cNvSpPr/>
          <p:nvPr/>
        </p:nvSpPr>
        <p:spPr>
          <a:xfrm>
            <a:off x="6139540" y="3818122"/>
            <a:ext cx="261258" cy="408709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화살표: 오른쪽 38">
            <a:extLst>
              <a:ext uri="{FF2B5EF4-FFF2-40B4-BE49-F238E27FC236}">
                <a16:creationId xmlns:a16="http://schemas.microsoft.com/office/drawing/2014/main" id="{A9FA71BB-13AA-1169-713E-3210864AB93C}"/>
              </a:ext>
            </a:extLst>
          </p:cNvPr>
          <p:cNvSpPr/>
          <p:nvPr/>
        </p:nvSpPr>
        <p:spPr>
          <a:xfrm>
            <a:off x="7645588" y="3818122"/>
            <a:ext cx="261258" cy="408709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59622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B047E1-0DEC-159A-C2E1-462F6BD839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AE34C6C6-2234-05C3-282B-2E9BAD5008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0413"/>
          <a:stretch/>
        </p:blipFill>
        <p:spPr>
          <a:xfrm>
            <a:off x="717755" y="1338395"/>
            <a:ext cx="3223393" cy="4772267"/>
          </a:xfrm>
          <a:prstGeom prst="rect">
            <a:avLst/>
          </a:prstGeom>
        </p:spPr>
      </p:pic>
      <p:sp>
        <p:nvSpPr>
          <p:cNvPr id="3" name="제목 1">
            <a:extLst>
              <a:ext uri="{FF2B5EF4-FFF2-40B4-BE49-F238E27FC236}">
                <a16:creationId xmlns:a16="http://schemas.microsoft.com/office/drawing/2014/main" id="{0A23A089-B296-2C5D-1B64-E0C795DB0815}"/>
              </a:ext>
            </a:extLst>
          </p:cNvPr>
          <p:cNvSpPr txBox="1">
            <a:spLocks/>
          </p:cNvSpPr>
          <p:nvPr/>
        </p:nvSpPr>
        <p:spPr>
          <a:xfrm>
            <a:off x="142674" y="344693"/>
            <a:ext cx="11642927" cy="544463"/>
          </a:xfrm>
          <a:prstGeom prst="rect">
            <a:avLst/>
          </a:prstGeom>
        </p:spPr>
        <p:txBody>
          <a:bodyPr lIns="91438" tIns="45719" rIns="91438" bIns="45719"/>
          <a:lstStyle>
            <a:lvl1pPr algn="l" defTabSz="68644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altLang="ko-KR" sz="3600" dirty="0">
              <a:solidFill>
                <a:srgbClr val="7030A0"/>
              </a:solidFill>
              <a:latin typeface="KT서체 Medium" panose="020B0600000101010101" pitchFamily="50" charset="-127"/>
              <a:ea typeface="KT서체 Medium" panose="020B0600000101010101" pitchFamily="50" charset="-127"/>
            </a:endParaRPr>
          </a:p>
        </p:txBody>
      </p:sp>
      <p:sp>
        <p:nvSpPr>
          <p:cNvPr id="10" name="AutoShape 6" descr="Terminal Free Icon of File">
            <a:extLst>
              <a:ext uri="{FF2B5EF4-FFF2-40B4-BE49-F238E27FC236}">
                <a16:creationId xmlns:a16="http://schemas.microsoft.com/office/drawing/2014/main" id="{68D5DC6E-866A-92DD-F7AA-088792E196E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2" name="AutoShape 21" descr="Sublime, text Free Icon of Papirus Apps">
            <a:extLst>
              <a:ext uri="{FF2B5EF4-FFF2-40B4-BE49-F238E27FC236}">
                <a16:creationId xmlns:a16="http://schemas.microsoft.com/office/drawing/2014/main" id="{0D7D1881-6D13-21B9-6F50-4D182340AE7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3" name="AutoShape 23" descr="Sublime, text Free Icon of Papirus Apps">
            <a:extLst>
              <a:ext uri="{FF2B5EF4-FFF2-40B4-BE49-F238E27FC236}">
                <a16:creationId xmlns:a16="http://schemas.microsoft.com/office/drawing/2014/main" id="{159B565A-7559-9337-F1D5-5C343C00436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9" name="AutoShape 42" descr="Home - glot.io">
            <a:extLst>
              <a:ext uri="{FF2B5EF4-FFF2-40B4-BE49-F238E27FC236}">
                <a16:creationId xmlns:a16="http://schemas.microsoft.com/office/drawing/2014/main" id="{4C757A7B-958B-263C-3692-60AD0437E1D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54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1" name="AutoShape 46" descr="Home - glot.io">
            <a:extLst>
              <a:ext uri="{FF2B5EF4-FFF2-40B4-BE49-F238E27FC236}">
                <a16:creationId xmlns:a16="http://schemas.microsoft.com/office/drawing/2014/main" id="{1BD8F195-D053-B154-0AC9-C1A57D785B7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778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2" name="AutoShape 48" descr="Home - glot.io">
            <a:extLst>
              <a:ext uri="{FF2B5EF4-FFF2-40B4-BE49-F238E27FC236}">
                <a16:creationId xmlns:a16="http://schemas.microsoft.com/office/drawing/2014/main" id="{3E2A16E3-24E9-CBB0-DB12-95A25FA6CE4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54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5" name="제목 1">
            <a:extLst>
              <a:ext uri="{FF2B5EF4-FFF2-40B4-BE49-F238E27FC236}">
                <a16:creationId xmlns:a16="http://schemas.microsoft.com/office/drawing/2014/main" id="{BD4F7ED1-477A-F1E7-4C05-E5D5D5704DCF}"/>
              </a:ext>
            </a:extLst>
          </p:cNvPr>
          <p:cNvSpPr txBox="1">
            <a:spLocks/>
          </p:cNvSpPr>
          <p:nvPr/>
        </p:nvSpPr>
        <p:spPr>
          <a:xfrm>
            <a:off x="162395" y="362534"/>
            <a:ext cx="12029605" cy="544463"/>
          </a:xfrm>
          <a:prstGeom prst="rect">
            <a:avLst/>
          </a:prstGeom>
        </p:spPr>
        <p:txBody>
          <a:bodyPr/>
          <a:lstStyle>
            <a:lvl1pPr algn="l" defTabSz="68644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VS Code </a:t>
            </a:r>
            <a:r>
              <a:rPr lang="en-US" altLang="ko-KR" sz="3600" b="1" spc="-80" dirty="0">
                <a:solidFill>
                  <a:srgbClr val="0070C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</a:rPr>
              <a:t>Extension </a:t>
            </a:r>
            <a:r>
              <a:rPr lang="ko-KR" altLang="en-US" sz="3600" b="1" spc="-80" dirty="0">
                <a:solidFill>
                  <a:srgbClr val="0070C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</a:rPr>
              <a:t>설치</a:t>
            </a:r>
            <a:endParaRPr lang="en-US" altLang="ko-KR" sz="3600" dirty="0">
              <a:solidFill>
                <a:srgbClr val="0070C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E376498F-60F1-2C31-0DC9-C948575B6A9A}"/>
              </a:ext>
            </a:extLst>
          </p:cNvPr>
          <p:cNvSpPr/>
          <p:nvPr/>
        </p:nvSpPr>
        <p:spPr>
          <a:xfrm flipV="1">
            <a:off x="-8873" y="344691"/>
            <a:ext cx="137033" cy="5395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554"/>
            <a:endParaRPr lang="ko-KR" altLang="en-US" sz="799">
              <a:solidFill>
                <a:srgbClr val="0070C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77AF130-BBDE-1645-3B11-A5243E880D72}"/>
              </a:ext>
            </a:extLst>
          </p:cNvPr>
          <p:cNvSpPr txBox="1"/>
          <p:nvPr/>
        </p:nvSpPr>
        <p:spPr>
          <a:xfrm>
            <a:off x="4047939" y="1073511"/>
            <a:ext cx="7737662" cy="55577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rgbClr val="20212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Python : </a:t>
            </a:r>
            <a:r>
              <a:rPr lang="ko-KR" altLang="en-US" dirty="0" err="1">
                <a:solidFill>
                  <a:srgbClr val="20212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파이썬에</a:t>
            </a:r>
            <a:r>
              <a:rPr lang="ko-KR" altLang="en-US" dirty="0">
                <a:solidFill>
                  <a:srgbClr val="20212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대한 풍부한 지원 제공</a:t>
            </a:r>
            <a:r>
              <a:rPr lang="en-US" altLang="ko-KR" dirty="0">
                <a:solidFill>
                  <a:srgbClr val="20212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 IntelliSense(</a:t>
            </a:r>
            <a:r>
              <a:rPr lang="en-US" altLang="ko-KR" dirty="0" err="1">
                <a:solidFill>
                  <a:srgbClr val="20212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Pylance</a:t>
            </a:r>
            <a:r>
              <a:rPr lang="en-US" altLang="ko-KR" dirty="0">
                <a:solidFill>
                  <a:srgbClr val="20212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), </a:t>
            </a:r>
            <a:r>
              <a:rPr lang="ko-KR" altLang="en-US" dirty="0" err="1">
                <a:solidFill>
                  <a:srgbClr val="20212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린팅</a:t>
            </a:r>
            <a:r>
              <a:rPr lang="en-US" altLang="ko-KR" dirty="0">
                <a:solidFill>
                  <a:srgbClr val="20212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</a:p>
          <a:p>
            <a:pPr>
              <a:lnSpc>
                <a:spcPct val="200000"/>
              </a:lnSpc>
            </a:pPr>
            <a:r>
              <a:rPr lang="en-US" altLang="ko-KR" dirty="0">
                <a:solidFill>
                  <a:srgbClr val="20212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  </a:t>
            </a:r>
            <a:r>
              <a:rPr lang="ko-KR" altLang="en-US" dirty="0">
                <a:solidFill>
                  <a:srgbClr val="20212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디버깅</a:t>
            </a:r>
            <a:r>
              <a:rPr lang="en-US" altLang="ko-KR" dirty="0">
                <a:solidFill>
                  <a:srgbClr val="20212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>
                <a:solidFill>
                  <a:srgbClr val="20212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코드 탐색 등의 기능을 제공</a:t>
            </a:r>
            <a:endParaRPr lang="en-US" altLang="ko-KR" dirty="0">
              <a:solidFill>
                <a:srgbClr val="202124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dirty="0" err="1">
                <a:solidFill>
                  <a:srgbClr val="20212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Jupyter</a:t>
            </a:r>
            <a:r>
              <a:rPr lang="en-US" altLang="ko-KR" dirty="0">
                <a:solidFill>
                  <a:srgbClr val="20212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: </a:t>
            </a:r>
            <a:r>
              <a:rPr lang="en-US" altLang="ko-KR" dirty="0" err="1">
                <a:solidFill>
                  <a:srgbClr val="20212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Jupyter</a:t>
            </a:r>
            <a:r>
              <a:rPr lang="en-US" altLang="ko-KR" dirty="0">
                <a:solidFill>
                  <a:srgbClr val="20212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dirty="0">
                <a:solidFill>
                  <a:srgbClr val="20212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노트북 지원</a:t>
            </a:r>
            <a:endParaRPr lang="en-US" altLang="ko-KR" dirty="0">
              <a:solidFill>
                <a:srgbClr val="202124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rgbClr val="20212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Black Formatter  : Python </a:t>
            </a:r>
            <a:r>
              <a:rPr lang="ko-KR" altLang="en-US" dirty="0">
                <a:solidFill>
                  <a:srgbClr val="20212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파일에 대한 </a:t>
            </a:r>
            <a:r>
              <a:rPr lang="ko-KR" altLang="en-US" dirty="0" err="1">
                <a:solidFill>
                  <a:srgbClr val="20212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포맷팅</a:t>
            </a:r>
            <a:r>
              <a:rPr lang="ko-KR" altLang="en-US" dirty="0">
                <a:solidFill>
                  <a:srgbClr val="20212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지원 제공</a:t>
            </a:r>
            <a:endParaRPr lang="en-US" altLang="ko-KR" dirty="0">
              <a:solidFill>
                <a:srgbClr val="202124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dirty="0" err="1">
                <a:solidFill>
                  <a:srgbClr val="20212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VSCode</a:t>
            </a:r>
            <a:r>
              <a:rPr lang="en-US" altLang="ko-KR" dirty="0">
                <a:solidFill>
                  <a:srgbClr val="20212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Icons : </a:t>
            </a:r>
            <a:r>
              <a:rPr lang="ko-KR" altLang="en-US" dirty="0" err="1">
                <a:solidFill>
                  <a:srgbClr val="20212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리얼</a:t>
            </a:r>
            <a:r>
              <a:rPr lang="ko-KR" altLang="en-US" dirty="0">
                <a:solidFill>
                  <a:srgbClr val="20212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아이콘</a:t>
            </a:r>
            <a:endParaRPr lang="en-US" altLang="ko-KR" dirty="0">
              <a:solidFill>
                <a:srgbClr val="202124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rgbClr val="20212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TODO Highlight : </a:t>
            </a:r>
            <a:r>
              <a:rPr lang="ko-KR" altLang="en-US" dirty="0">
                <a:solidFill>
                  <a:srgbClr val="20212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코드 내에서 </a:t>
            </a:r>
            <a:r>
              <a:rPr lang="en-US" altLang="ko-KR" dirty="0">
                <a:solidFill>
                  <a:srgbClr val="20212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TODO, FIXME </a:t>
            </a:r>
            <a:r>
              <a:rPr lang="ko-KR" altLang="en-US" dirty="0">
                <a:solidFill>
                  <a:srgbClr val="20212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및 기타 주석을 강조 표시</a:t>
            </a:r>
            <a:endParaRPr lang="en-US" altLang="ko-KR" dirty="0">
              <a:solidFill>
                <a:srgbClr val="202124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rgbClr val="20212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Todo Tree : TODO, FIXME</a:t>
            </a:r>
            <a:r>
              <a:rPr lang="ko-KR" altLang="en-US" dirty="0">
                <a:solidFill>
                  <a:srgbClr val="20212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와 같은 주석 태그를 빠르게 검색하고 </a:t>
            </a:r>
            <a:endParaRPr lang="en-US" altLang="ko-KR" dirty="0">
              <a:solidFill>
                <a:srgbClr val="202124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dirty="0">
                <a:solidFill>
                  <a:srgbClr val="20212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                        </a:t>
            </a:r>
            <a:r>
              <a:rPr lang="ko-KR" altLang="en-US" dirty="0">
                <a:solidFill>
                  <a:srgbClr val="20212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활동 표시줄의 트리 보기에 표시</a:t>
            </a:r>
            <a:endParaRPr lang="en-US" altLang="ko-KR" dirty="0">
              <a:solidFill>
                <a:srgbClr val="202124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rgbClr val="20212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Path </a:t>
            </a:r>
            <a:r>
              <a:rPr lang="en-US" altLang="ko-KR" dirty="0" err="1">
                <a:solidFill>
                  <a:srgbClr val="20212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Intellisense</a:t>
            </a:r>
            <a:r>
              <a:rPr lang="en-US" altLang="ko-KR" dirty="0">
                <a:solidFill>
                  <a:srgbClr val="20212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: </a:t>
            </a:r>
            <a:r>
              <a:rPr lang="ko-KR" altLang="en-US" dirty="0">
                <a:solidFill>
                  <a:srgbClr val="20212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파일 이름 자동 완성</a:t>
            </a:r>
            <a:endParaRPr lang="en-US" altLang="ko-KR" dirty="0">
              <a:solidFill>
                <a:srgbClr val="202124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rgbClr val="20212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REST Client : REST </a:t>
            </a:r>
            <a:r>
              <a:rPr lang="ko-KR" altLang="en-US" dirty="0">
                <a:solidFill>
                  <a:srgbClr val="20212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클라이언트</a:t>
            </a:r>
            <a:endParaRPr lang="en-US" altLang="ko-KR" dirty="0">
              <a:solidFill>
                <a:srgbClr val="202124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533CE612-703B-447F-606D-33D88F0E841F}"/>
              </a:ext>
            </a:extLst>
          </p:cNvPr>
          <p:cNvSpPr/>
          <p:nvPr/>
        </p:nvSpPr>
        <p:spPr>
          <a:xfrm>
            <a:off x="525240" y="3513059"/>
            <a:ext cx="636237" cy="389333"/>
          </a:xfrm>
          <a:prstGeom prst="roundRect">
            <a:avLst>
              <a:gd name="adj" fmla="val 6990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748719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1419E9-F078-C16B-5D86-9AD665E9CC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9C8FD511-4574-3AB3-B1C2-64D9B4015CB9}"/>
              </a:ext>
            </a:extLst>
          </p:cNvPr>
          <p:cNvSpPr txBox="1">
            <a:spLocks/>
          </p:cNvSpPr>
          <p:nvPr/>
        </p:nvSpPr>
        <p:spPr>
          <a:xfrm>
            <a:off x="142674" y="344693"/>
            <a:ext cx="11642927" cy="544463"/>
          </a:xfrm>
          <a:prstGeom prst="rect">
            <a:avLst/>
          </a:prstGeom>
        </p:spPr>
        <p:txBody>
          <a:bodyPr lIns="91438" tIns="45719" rIns="91438" bIns="45719"/>
          <a:lstStyle>
            <a:lvl1pPr algn="l" defTabSz="68644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altLang="ko-KR" sz="3600" dirty="0">
              <a:solidFill>
                <a:srgbClr val="7030A0"/>
              </a:solidFill>
              <a:latin typeface="KT서체 Medium" panose="020B0600000101010101" pitchFamily="50" charset="-127"/>
              <a:ea typeface="KT서체 Medium" panose="020B0600000101010101" pitchFamily="50" charset="-127"/>
            </a:endParaRPr>
          </a:p>
        </p:txBody>
      </p:sp>
      <p:sp>
        <p:nvSpPr>
          <p:cNvPr id="10" name="AutoShape 6" descr="Terminal Free Icon of File">
            <a:extLst>
              <a:ext uri="{FF2B5EF4-FFF2-40B4-BE49-F238E27FC236}">
                <a16:creationId xmlns:a16="http://schemas.microsoft.com/office/drawing/2014/main" id="{BECC2B7B-27CD-5B02-40A7-1623505FA0E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2" name="AutoShape 21" descr="Sublime, text Free Icon of Papirus Apps">
            <a:extLst>
              <a:ext uri="{FF2B5EF4-FFF2-40B4-BE49-F238E27FC236}">
                <a16:creationId xmlns:a16="http://schemas.microsoft.com/office/drawing/2014/main" id="{38E95538-F0C3-A7C6-F5F8-8A5FF8E0179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3" name="AutoShape 23" descr="Sublime, text Free Icon of Papirus Apps">
            <a:extLst>
              <a:ext uri="{FF2B5EF4-FFF2-40B4-BE49-F238E27FC236}">
                <a16:creationId xmlns:a16="http://schemas.microsoft.com/office/drawing/2014/main" id="{AF734812-85A3-0496-7935-658129494BC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9" name="AutoShape 42" descr="Home - glot.io">
            <a:extLst>
              <a:ext uri="{FF2B5EF4-FFF2-40B4-BE49-F238E27FC236}">
                <a16:creationId xmlns:a16="http://schemas.microsoft.com/office/drawing/2014/main" id="{B0B1D2A8-FE8E-EB7D-72FE-F55DF491888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54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1" name="AutoShape 46" descr="Home - glot.io">
            <a:extLst>
              <a:ext uri="{FF2B5EF4-FFF2-40B4-BE49-F238E27FC236}">
                <a16:creationId xmlns:a16="http://schemas.microsoft.com/office/drawing/2014/main" id="{C0E0CFF8-1C2B-6C55-77C0-4F73A034300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778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2" name="AutoShape 48" descr="Home - glot.io">
            <a:extLst>
              <a:ext uri="{FF2B5EF4-FFF2-40B4-BE49-F238E27FC236}">
                <a16:creationId xmlns:a16="http://schemas.microsoft.com/office/drawing/2014/main" id="{004F00BB-043B-A85A-47C1-079BF1221F9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54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5" name="제목 1">
            <a:extLst>
              <a:ext uri="{FF2B5EF4-FFF2-40B4-BE49-F238E27FC236}">
                <a16:creationId xmlns:a16="http://schemas.microsoft.com/office/drawing/2014/main" id="{50D3832F-3AF5-AB68-C332-FE380AEA0E99}"/>
              </a:ext>
            </a:extLst>
          </p:cNvPr>
          <p:cNvSpPr txBox="1">
            <a:spLocks/>
          </p:cNvSpPr>
          <p:nvPr/>
        </p:nvSpPr>
        <p:spPr>
          <a:xfrm>
            <a:off x="162395" y="362534"/>
            <a:ext cx="12029605" cy="544463"/>
          </a:xfrm>
          <a:prstGeom prst="rect">
            <a:avLst/>
          </a:prstGeom>
        </p:spPr>
        <p:txBody>
          <a:bodyPr/>
          <a:lstStyle>
            <a:lvl1pPr algn="l" defTabSz="68644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VS Code </a:t>
            </a:r>
            <a:r>
              <a:rPr lang="ko-KR" altLang="en-US" sz="3600" b="1" spc="-80" dirty="0">
                <a:solidFill>
                  <a:srgbClr val="0070C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단축키</a:t>
            </a:r>
            <a:endParaRPr lang="en-US" altLang="ko-KR" sz="3600" dirty="0">
              <a:solidFill>
                <a:srgbClr val="0070C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D5DFEAA-BF3F-A6DF-1AB1-768488BA3440}"/>
              </a:ext>
            </a:extLst>
          </p:cNvPr>
          <p:cNvSpPr/>
          <p:nvPr/>
        </p:nvSpPr>
        <p:spPr>
          <a:xfrm flipV="1">
            <a:off x="-8873" y="344691"/>
            <a:ext cx="137033" cy="5395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554"/>
            <a:endParaRPr lang="ko-KR" altLang="en-US" sz="799">
              <a:solidFill>
                <a:srgbClr val="0070C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5FBBD6-95B8-8B90-0AB6-8997A0D35925}"/>
              </a:ext>
            </a:extLst>
          </p:cNvPr>
          <p:cNvSpPr txBox="1"/>
          <p:nvPr/>
        </p:nvSpPr>
        <p:spPr>
          <a:xfrm>
            <a:off x="6488255" y="2717079"/>
            <a:ext cx="4744811" cy="37918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파일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찾기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Ctrl + P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행 삭제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Ctrl + X		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행 복사 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Ctrl + C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위에 행 복사 추가	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Shift + Alt + Down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아래에 행 복사 추가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 Shift + Alt + Up 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행을 아래로 이동	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 Alt + Down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행을 위로 이동 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Alt + Up	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	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멀티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Cursor : Alt + Mouse click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화면 크기를 조정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 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Ctrl + ‘+’ 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또는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Ctrl + '-' 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8D1053-040C-2EA9-547A-A2C085F75EEA}"/>
              </a:ext>
            </a:extLst>
          </p:cNvPr>
          <p:cNvSpPr txBox="1"/>
          <p:nvPr/>
        </p:nvSpPr>
        <p:spPr>
          <a:xfrm>
            <a:off x="625476" y="3766202"/>
            <a:ext cx="47448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0" dirty="0">
                <a:solidFill>
                  <a:srgbClr val="00206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Emmet </a:t>
            </a:r>
            <a:r>
              <a:rPr lang="en-US" altLang="ko-KR" b="1" i="0" dirty="0" err="1">
                <a:solidFill>
                  <a:srgbClr val="00206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Abbreation</a:t>
            </a:r>
            <a:r>
              <a:rPr lang="en-US" altLang="ko-KR" b="1" i="0" dirty="0">
                <a:solidFill>
                  <a:srgbClr val="00206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 : Ctrl + Space</a:t>
            </a:r>
            <a:endParaRPr lang="en-US" altLang="ko-KR" b="1" dirty="0">
              <a:solidFill>
                <a:srgbClr val="00206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026" name="Picture 2" descr="Emmet in suggestion/auto-completion list">
            <a:extLst>
              <a:ext uri="{FF2B5EF4-FFF2-40B4-BE49-F238E27FC236}">
                <a16:creationId xmlns:a16="http://schemas.microsoft.com/office/drawing/2014/main" id="{ABDADBDA-1FF4-4B72-309F-621408EBE2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476" y="4150657"/>
            <a:ext cx="5540631" cy="2118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ntelliSense demo">
            <a:extLst>
              <a:ext uri="{FF2B5EF4-FFF2-40B4-BE49-F238E27FC236}">
                <a16:creationId xmlns:a16="http://schemas.microsoft.com/office/drawing/2014/main" id="{187E245D-3AA6-484D-3425-367D47DE48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476" y="1357360"/>
            <a:ext cx="5532581" cy="2171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F9368D2-52A6-EDCB-0A59-B9FBB21235BD}"/>
              </a:ext>
            </a:extLst>
          </p:cNvPr>
          <p:cNvSpPr txBox="1"/>
          <p:nvPr/>
        </p:nvSpPr>
        <p:spPr>
          <a:xfrm>
            <a:off x="625476" y="3482792"/>
            <a:ext cx="55888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>
                <a:hlinkClick r:id="rId5"/>
              </a:rPr>
              <a:t>https://code.visualstudio.com/docs/editor/intellisense</a:t>
            </a:r>
            <a:endParaRPr lang="ko-KR" altLang="en-US" sz="12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8E8E2B5-FE79-B1C0-51CA-CFC0542D32A6}"/>
              </a:ext>
            </a:extLst>
          </p:cNvPr>
          <p:cNvSpPr txBox="1"/>
          <p:nvPr/>
        </p:nvSpPr>
        <p:spPr>
          <a:xfrm>
            <a:off x="625475" y="6223297"/>
            <a:ext cx="553258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hlinkClick r:id="rId6"/>
              </a:rPr>
              <a:t>https://code.visualstudio.com/docs/editor/emmet</a:t>
            </a:r>
            <a:endParaRPr lang="ko-KR" altLang="en-US" sz="12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BA86B1B-0985-3356-42D0-CA290745424D}"/>
              </a:ext>
            </a:extLst>
          </p:cNvPr>
          <p:cNvSpPr txBox="1"/>
          <p:nvPr/>
        </p:nvSpPr>
        <p:spPr>
          <a:xfrm>
            <a:off x="625476" y="991759"/>
            <a:ext cx="4520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rgbClr val="00206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IntelliSense : Ctrl + Shift	</a:t>
            </a:r>
            <a:r>
              <a:rPr lang="ko-KR" altLang="en-US" b="1" dirty="0">
                <a:solidFill>
                  <a:srgbClr val="00206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en-US" altLang="ko-KR" b="1" dirty="0">
              <a:solidFill>
                <a:srgbClr val="00206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6D6EA41F-4ED2-3034-1184-C20462EB766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2705"/>
          <a:stretch/>
        </p:blipFill>
        <p:spPr>
          <a:xfrm>
            <a:off x="6488256" y="1357360"/>
            <a:ext cx="5532581" cy="1095375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B2DFADA0-0708-D601-FD50-AFC037F957F7}"/>
              </a:ext>
            </a:extLst>
          </p:cNvPr>
          <p:cNvSpPr txBox="1"/>
          <p:nvPr/>
        </p:nvSpPr>
        <p:spPr>
          <a:xfrm>
            <a:off x="6488256" y="933451"/>
            <a:ext cx="40260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Command </a:t>
            </a:r>
            <a:r>
              <a:rPr lang="en-US" altLang="ko-KR" b="1" dirty="0" err="1">
                <a:solidFill>
                  <a:srgbClr val="C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Pallate</a:t>
            </a:r>
            <a:r>
              <a:rPr lang="en-US" altLang="ko-KR" b="1" dirty="0">
                <a:solidFill>
                  <a:srgbClr val="C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: Ctrl + Shift+ P</a:t>
            </a: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C1C8E810-2C16-8D02-10EA-5DD1E3C4ED9E}"/>
              </a:ext>
            </a:extLst>
          </p:cNvPr>
          <p:cNvSpPr/>
          <p:nvPr/>
        </p:nvSpPr>
        <p:spPr>
          <a:xfrm>
            <a:off x="6418492" y="1753146"/>
            <a:ext cx="4236807" cy="278854"/>
          </a:xfrm>
          <a:prstGeom prst="roundRect">
            <a:avLst>
              <a:gd name="adj" fmla="val 6990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435711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7519E0-1B64-830E-7B4E-1F4AE3C811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B24C1B56-0301-D3E8-A958-32D7DC4200F0}"/>
              </a:ext>
            </a:extLst>
          </p:cNvPr>
          <p:cNvSpPr/>
          <p:nvPr/>
        </p:nvSpPr>
        <p:spPr>
          <a:xfrm flipV="1">
            <a:off x="-8873" y="344691"/>
            <a:ext cx="137033" cy="5395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554"/>
            <a:endParaRPr lang="ko-KR" altLang="en-US" sz="799">
              <a:solidFill>
                <a:srgbClr val="0070C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269BD75-7254-FB2F-254A-529411F30A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9326" y="1451460"/>
            <a:ext cx="9895742" cy="494787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F755CD6-F154-09E6-B337-C9DB292F4B32}"/>
              </a:ext>
            </a:extLst>
          </p:cNvPr>
          <p:cNvSpPr txBox="1"/>
          <p:nvPr/>
        </p:nvSpPr>
        <p:spPr>
          <a:xfrm>
            <a:off x="1140931" y="994562"/>
            <a:ext cx="26318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Ctrl + Shift + P</a:t>
            </a:r>
            <a:endParaRPr lang="ko-KR" altLang="en-US" dirty="0"/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DF10C80E-21F8-EC08-AF15-59E49B6EF48E}"/>
              </a:ext>
            </a:extLst>
          </p:cNvPr>
          <p:cNvSpPr txBox="1">
            <a:spLocks/>
          </p:cNvSpPr>
          <p:nvPr/>
        </p:nvSpPr>
        <p:spPr>
          <a:xfrm>
            <a:off x="162395" y="362534"/>
            <a:ext cx="12029605" cy="544463"/>
          </a:xfrm>
          <a:prstGeom prst="rect">
            <a:avLst/>
          </a:prstGeom>
        </p:spPr>
        <p:txBody>
          <a:bodyPr/>
          <a:lstStyle>
            <a:lvl1pPr algn="l" defTabSz="68644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VS Code </a:t>
            </a:r>
            <a:r>
              <a:rPr lang="en-US" altLang="ko-KR" sz="3600" b="1" spc="-80" dirty="0">
                <a:solidFill>
                  <a:srgbClr val="0070C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– Python : Select Interpreter</a:t>
            </a:r>
            <a:endParaRPr lang="en-US" altLang="ko-KR" sz="3600" dirty="0">
              <a:solidFill>
                <a:srgbClr val="0070C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17142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제목 1"/>
          <p:cNvSpPr txBox="1">
            <a:spLocks/>
          </p:cNvSpPr>
          <p:nvPr/>
        </p:nvSpPr>
        <p:spPr>
          <a:xfrm>
            <a:off x="142674" y="344691"/>
            <a:ext cx="10262680" cy="544463"/>
          </a:xfrm>
          <a:prstGeom prst="rect">
            <a:avLst/>
          </a:prstGeom>
        </p:spPr>
        <p:txBody>
          <a:bodyPr/>
          <a:lstStyle>
            <a:lvl1pPr algn="l" defTabSz="68644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Python(</a:t>
            </a:r>
            <a:r>
              <a:rPr lang="ko-KR" altLang="en-US" sz="3600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파이썬</a:t>
            </a:r>
            <a:r>
              <a:rPr lang="en-US" altLang="ko-KR" sz="3600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</p:txBody>
      </p:sp>
      <p:sp>
        <p:nvSpPr>
          <p:cNvPr id="12" name="직사각형 11"/>
          <p:cNvSpPr/>
          <p:nvPr/>
        </p:nvSpPr>
        <p:spPr>
          <a:xfrm flipV="1">
            <a:off x="-8873" y="344691"/>
            <a:ext cx="137033" cy="5395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554"/>
            <a:endParaRPr lang="ko-KR" altLang="en-US" sz="799">
              <a:solidFill>
                <a:srgbClr val="0070C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028" name="Picture 4" descr="Reasons For Using Python For Artificial Intelligence | Python in Plain  English">
            <a:extLst>
              <a:ext uri="{FF2B5EF4-FFF2-40B4-BE49-F238E27FC236}">
                <a16:creationId xmlns:a16="http://schemas.microsoft.com/office/drawing/2014/main" id="{A292A4A6-31FF-C85B-A3E9-6C3014DCE3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70" r="5288"/>
          <a:stretch/>
        </p:blipFill>
        <p:spPr bwMode="auto">
          <a:xfrm>
            <a:off x="6388755" y="961165"/>
            <a:ext cx="5663117" cy="3457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4B2E10F-05ED-CAF5-F565-A2AC2CEAEF1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1526"/>
          <a:stretch/>
        </p:blipFill>
        <p:spPr>
          <a:xfrm>
            <a:off x="269803" y="961165"/>
            <a:ext cx="6118952" cy="541364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15A0FBE-FB9E-F323-B1EB-5285B723BC01}"/>
              </a:ext>
            </a:extLst>
          </p:cNvPr>
          <p:cNvSpPr txBox="1"/>
          <p:nvPr/>
        </p:nvSpPr>
        <p:spPr>
          <a:xfrm>
            <a:off x="297258" y="6446818"/>
            <a:ext cx="61976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  <a:hlinkClick r:id="rId5"/>
              </a:rPr>
              <a:t>https://datasciencedojo.com/blog/python-libraries-for-generative-ai/</a:t>
            </a:r>
            <a:endParaRPr lang="ko-KR" altLang="en-US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042" name="Picture 18" descr="Use OpenAI API Python tutorial | How to do chat completion using openai and  python - YouTube">
            <a:extLst>
              <a:ext uri="{FF2B5EF4-FFF2-40B4-BE49-F238E27FC236}">
                <a16:creationId xmlns:a16="http://schemas.microsoft.com/office/drawing/2014/main" id="{B55CF184-294E-DED9-F200-A476969F5A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5449" y="4774607"/>
            <a:ext cx="28575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4310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7353</TotalTime>
  <Words>1810</Words>
  <Application>Microsoft Office PowerPoint</Application>
  <PresentationFormat>와이드스크린</PresentationFormat>
  <Paragraphs>403</Paragraphs>
  <Slides>38</Slides>
  <Notes>36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38</vt:i4>
      </vt:variant>
    </vt:vector>
  </HeadingPairs>
  <TitlesOfParts>
    <vt:vector size="50" baseType="lpstr">
      <vt:lpstr>나눔바른고딕</vt:lpstr>
      <vt:lpstr>나눔스퀘어</vt:lpstr>
      <vt:lpstr>Wingdings</vt:lpstr>
      <vt:lpstr>KT서체 Medium</vt:lpstr>
      <vt:lpstr>Consolas</vt:lpstr>
      <vt:lpstr>Arial</vt:lpstr>
      <vt:lpstr>KT서체 Bold</vt:lpstr>
      <vt:lpstr>Arial Unicode MS</vt:lpstr>
      <vt:lpstr>맑은 고딕</vt:lpstr>
      <vt:lpstr>나눔스퀘어_ac Bold</vt:lpstr>
      <vt:lpstr>Abadi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</dc:creator>
  <cp:lastModifiedBy>Kyung-Gyu Park</cp:lastModifiedBy>
  <cp:revision>571</cp:revision>
  <dcterms:created xsi:type="dcterms:W3CDTF">2018-11-29T00:41:06Z</dcterms:created>
  <dcterms:modified xsi:type="dcterms:W3CDTF">2024-03-15T01:44:14Z</dcterms:modified>
</cp:coreProperties>
</file>